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724" r:id="rId2"/>
    <p:sldMasterId id="2147483728" r:id="rId3"/>
    <p:sldMasterId id="2147483684" r:id="rId4"/>
    <p:sldMasterId id="2147483704" r:id="rId5"/>
  </p:sldMasterIdLst>
  <p:notesMasterIdLst>
    <p:notesMasterId r:id="rId61"/>
  </p:notesMasterIdLst>
  <p:handoutMasterIdLst>
    <p:handoutMasterId r:id="rId62"/>
  </p:handoutMasterIdLst>
  <p:sldIdLst>
    <p:sldId id="394" r:id="rId6"/>
    <p:sldId id="913" r:id="rId7"/>
    <p:sldId id="892" r:id="rId8"/>
    <p:sldId id="890" r:id="rId9"/>
    <p:sldId id="899" r:id="rId10"/>
    <p:sldId id="891" r:id="rId11"/>
    <p:sldId id="900" r:id="rId12"/>
    <p:sldId id="864" r:id="rId13"/>
    <p:sldId id="881" r:id="rId14"/>
    <p:sldId id="886" r:id="rId15"/>
    <p:sldId id="887" r:id="rId16"/>
    <p:sldId id="882" r:id="rId17"/>
    <p:sldId id="883" r:id="rId18"/>
    <p:sldId id="885" r:id="rId19"/>
    <p:sldId id="884" r:id="rId20"/>
    <p:sldId id="894" r:id="rId21"/>
    <p:sldId id="896" r:id="rId22"/>
    <p:sldId id="897" r:id="rId23"/>
    <p:sldId id="901" r:id="rId24"/>
    <p:sldId id="861" r:id="rId25"/>
    <p:sldId id="857" r:id="rId26"/>
    <p:sldId id="903" r:id="rId27"/>
    <p:sldId id="904" r:id="rId28"/>
    <p:sldId id="905" r:id="rId29"/>
    <p:sldId id="906" r:id="rId30"/>
    <p:sldId id="409" r:id="rId31"/>
    <p:sldId id="410" r:id="rId32"/>
    <p:sldId id="873" r:id="rId33"/>
    <p:sldId id="875" r:id="rId34"/>
    <p:sldId id="876" r:id="rId35"/>
    <p:sldId id="877" r:id="rId36"/>
    <p:sldId id="878" r:id="rId37"/>
    <p:sldId id="594" r:id="rId38"/>
    <p:sldId id="879" r:id="rId39"/>
    <p:sldId id="914" r:id="rId40"/>
    <p:sldId id="915" r:id="rId41"/>
    <p:sldId id="916" r:id="rId42"/>
    <p:sldId id="917" r:id="rId43"/>
    <p:sldId id="918" r:id="rId44"/>
    <p:sldId id="919" r:id="rId45"/>
    <p:sldId id="920" r:id="rId46"/>
    <p:sldId id="921" r:id="rId47"/>
    <p:sldId id="922" r:id="rId48"/>
    <p:sldId id="893" r:id="rId49"/>
    <p:sldId id="902" r:id="rId50"/>
    <p:sldId id="912" r:id="rId51"/>
    <p:sldId id="828" r:id="rId52"/>
    <p:sldId id="911" r:id="rId53"/>
    <p:sldId id="847" r:id="rId54"/>
    <p:sldId id="888" r:id="rId55"/>
    <p:sldId id="889" r:id="rId56"/>
    <p:sldId id="848" r:id="rId57"/>
    <p:sldId id="849" r:id="rId58"/>
    <p:sldId id="907" r:id="rId59"/>
    <p:sldId id="908" r:id="rId60"/>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FFCC00"/>
    <a:srgbClr val="008F00"/>
    <a:srgbClr val="FFFF66"/>
    <a:srgbClr val="660066"/>
    <a:srgbClr val="FAD40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5" autoAdjust="0"/>
    <p:restoredTop sz="95915"/>
  </p:normalViewPr>
  <p:slideViewPr>
    <p:cSldViewPr showGuides="1">
      <p:cViewPr varScale="1">
        <p:scale>
          <a:sx n="77" d="100"/>
          <a:sy n="77" d="100"/>
        </p:scale>
        <p:origin x="1784" y="192"/>
      </p:cViewPr>
      <p:guideLst>
        <p:guide orient="horz" pos="1872"/>
        <p:guide pos="4144"/>
      </p:guideLst>
    </p:cSldViewPr>
  </p:slideViewPr>
  <p:outlineViewPr>
    <p:cViewPr>
      <p:scale>
        <a:sx n="33" d="100"/>
        <a:sy n="33" d="100"/>
      </p:scale>
      <p:origin x="0" y="-31344"/>
    </p:cViewPr>
  </p:outlineViewPr>
  <p:notesTextViewPr>
    <p:cViewPr>
      <p:scale>
        <a:sx n="3" d="2"/>
        <a:sy n="3" d="2"/>
      </p:scale>
      <p:origin x="0" y="0"/>
    </p:cViewPr>
  </p:notesTextViewPr>
  <p:sorterViewPr>
    <p:cViewPr varScale="1">
      <p:scale>
        <a:sx n="52" d="100"/>
        <a:sy n="52" d="100"/>
      </p:scale>
      <p:origin x="0" y="-10720"/>
    </p:cViewPr>
  </p:sorterViewPr>
  <p:notesViewPr>
    <p:cSldViewPr>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3/21/23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3/21/23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alphaModFix amt="13844"/>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3"/>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953162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3004800" cy="97536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5" y="3340383"/>
            <a:ext cx="12001501"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7" name="TextBox 6"/>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18295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11260"/>
            <a:ext cx="13004800" cy="97536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3" y="4049766"/>
            <a:ext cx="12000000"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4" name="TextBox 3"/>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264429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0000"/>
                    </a14:imgEffect>
                    <a14:imgEffect>
                      <a14:brightnessContrast bright="-43000"/>
                    </a14:imgEffect>
                  </a14:imgLayer>
                </a14:imgProps>
              </a:ext>
            </a:extLst>
          </a:blip>
          <a:stretch>
            <a:fillRect/>
          </a:stretch>
        </p:blipFill>
        <p:spPr>
          <a:xfrm>
            <a:off x="0" y="11260"/>
            <a:ext cx="13004800" cy="9753600"/>
          </a:xfrm>
          <a:prstGeom prst="rect">
            <a:avLst/>
          </a:prstGeom>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39290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full image">
    <p:bg>
      <p:bgPr>
        <a:solidFill>
          <a:schemeClr val="bg2"/>
        </a:solidFill>
        <a:effectLst/>
      </p:bgPr>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3000"/>
                    </a14:imgEffect>
                    <a14:imgEffect>
                      <a14:brightnessContrast bright="50000" contrast="-72000"/>
                    </a14:imgEffect>
                  </a14:imgLayer>
                </a14:imgProps>
              </a:ext>
            </a:extLst>
          </a:blip>
          <a:stretch>
            <a:fillRect/>
          </a:stretch>
        </p:blipFill>
        <p:spPr>
          <a:xfrm>
            <a:off x="0" y="0"/>
            <a:ext cx="13004800" cy="9753600"/>
          </a:xfrm>
          <a:prstGeom prst="rect">
            <a:avLst/>
          </a:prstGeom>
          <a:ln w="12700">
            <a:miter lim="400000"/>
          </a:ln>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25295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6" name="TextBox 5"/>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tx1"/>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882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6858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8973542"/>
            <a:ext cx="13004800" cy="780062"/>
          </a:xfrm>
          <a:prstGeom prst="rect">
            <a:avLst/>
          </a:prstGeom>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7" name="Shape 48"/>
          <p:cNvSpPr/>
          <p:nvPr userDrawn="1"/>
        </p:nvSpPr>
        <p:spPr>
          <a:xfrm>
            <a:off x="-2" y="-11395"/>
            <a:ext cx="13004803" cy="1303973"/>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8" name="Title 2"/>
          <p:cNvSpPr>
            <a:spLocks noGrp="1"/>
          </p:cNvSpPr>
          <p:nvPr>
            <p:ph type="title" hasCustomPrompt="1"/>
          </p:nvPr>
        </p:nvSpPr>
        <p:spPr>
          <a:xfrm>
            <a:off x="281093" y="1971736"/>
            <a:ext cx="12000000" cy="682046"/>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543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17849" y="192727"/>
            <a:ext cx="988455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1947905"/>
            <a:ext cx="11932325" cy="6539082"/>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2pPr>
              <a:defRPr sz="2275"/>
            </a:lvl2pPr>
            <a:lvl4pPr marL="960" indent="0">
              <a:buNone/>
              <a:defRPr/>
            </a:lvl4pPr>
            <a:lvl6pPr>
              <a:defRPr sz="2275"/>
            </a:lvl6pPr>
            <a:lvl7pPr>
              <a:defRPr sz="1707"/>
            </a:lvl7pPr>
            <a:lvl8pPr>
              <a:defRPr sz="1565"/>
            </a:lvl8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8511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006035" y="436803"/>
            <a:ext cx="647651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pic>
        <p:nvPicPr>
          <p:cNvPr id="26" name="Picture 25"/>
          <p:cNvPicPr>
            <a:picLocks noChangeAspect="1"/>
          </p:cNvPicPr>
          <p:nvPr userDrawn="1"/>
        </p:nvPicPr>
        <p:blipFill>
          <a:blip r:embed="rId2" cstate="print"/>
          <a:stretch>
            <a:fillRect/>
          </a:stretch>
        </p:blipFill>
        <p:spPr>
          <a:xfrm>
            <a:off x="151082" y="201166"/>
            <a:ext cx="5636551" cy="1328811"/>
          </a:xfrm>
          <a:prstGeom prst="rect">
            <a:avLst/>
          </a:prstGeom>
        </p:spPr>
      </p:pic>
    </p:spTree>
    <p:extLst>
      <p:ext uri="{BB962C8B-B14F-4D97-AF65-F5344CB8AC3E}">
        <p14:creationId xmlns:p14="http://schemas.microsoft.com/office/powerpoint/2010/main" val="15195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2400" y="125216"/>
            <a:ext cx="12000000" cy="682046"/>
          </a:xfrm>
        </p:spPr>
        <p:txBody>
          <a:bodyPr/>
          <a:lstStyle>
            <a:lvl1pPr>
              <a:defRPr sz="3982">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1096"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
        <p:nvSpPr>
          <p:cNvPr id="6" name="Text Placeholder 4"/>
          <p:cNvSpPr>
            <a:spLocks noGrp="1"/>
          </p:cNvSpPr>
          <p:nvPr>
            <p:ph type="body" sz="quarter" idx="13" hasCustomPrompt="1"/>
          </p:nvPr>
        </p:nvSpPr>
        <p:spPr>
          <a:xfrm>
            <a:off x="6521875"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Tree>
    <p:extLst>
      <p:ext uri="{BB962C8B-B14F-4D97-AF65-F5344CB8AC3E}">
        <p14:creationId xmlns:p14="http://schemas.microsoft.com/office/powerpoint/2010/main" val="420785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14580588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9540"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455987"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623279" y="2101828"/>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9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6" name="Picture Placeholder 4"/>
          <p:cNvSpPr>
            <a:spLocks noGrp="1"/>
          </p:cNvSpPr>
          <p:nvPr>
            <p:ph type="pic" sz="quarter" idx="16" hasCustomPrompt="1"/>
          </p:nvPr>
        </p:nvSpPr>
        <p:spPr>
          <a:xfrm>
            <a:off x="0" y="1420145"/>
            <a:ext cx="13004800" cy="7553395"/>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5728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3340387"/>
            <a:ext cx="13004803" cy="643539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9366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491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311546"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200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640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4065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3340383"/>
            <a:ext cx="13004803" cy="5908053"/>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t" anchorCtr="0"/>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52401" y="3833707"/>
            <a:ext cx="11342794" cy="512119"/>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319233" y="5938849"/>
            <a:ext cx="498590" cy="733678"/>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80894" y="6969972"/>
            <a:ext cx="575269" cy="733678"/>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80894" y="4963191"/>
            <a:ext cx="575269" cy="651120"/>
          </a:xfrm>
          <a:prstGeom prst="rect">
            <a:avLst/>
          </a:prstGeom>
          <a:ln w="12700">
            <a:miter lim="400000"/>
          </a:ln>
        </p:spPr>
      </p:pic>
      <p:sp>
        <p:nvSpPr>
          <p:cNvPr id="2" name="Footer Placeholder 1"/>
          <p:cNvSpPr>
            <a:spLocks noGrp="1"/>
          </p:cNvSpPr>
          <p:nvPr>
            <p:ph type="ftr" sz="quarter" idx="17"/>
          </p:nvPr>
        </p:nvSpPr>
        <p:spPr/>
        <p:txBody>
          <a:bodyPr/>
          <a:lstStyle>
            <a:lvl1pPr algn="l" defTabSz="31154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50356" y="4876785"/>
            <a:ext cx="11147007" cy="500843"/>
          </a:xfrm>
          <a:prstGeom prst="rect">
            <a:avLst/>
          </a:prstGeom>
        </p:spPr>
        <p:txBody>
          <a:bodyPr lIns="270000" anchor="t">
            <a:spAutoFit/>
          </a:bodyPr>
          <a:lstStyle>
            <a:lvl1pPr marL="0" indent="0" defTabSz="487638">
              <a:lnSpc>
                <a:spcPct val="150000"/>
              </a:lnSpc>
              <a:spcBef>
                <a:spcPts val="427"/>
              </a:spcBef>
              <a:buSzTx/>
              <a:buNone/>
              <a:defRPr sz="2133"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60308" y="5892430"/>
            <a:ext cx="11137054" cy="500843"/>
          </a:xfrm>
          <a:prstGeom prst="rect">
            <a:avLst/>
          </a:prstGeom>
        </p:spPr>
        <p:txBody>
          <a:bodyPr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50354" y="6946348"/>
            <a:ext cx="1891985"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464874" y="6946348"/>
            <a:ext cx="2406020" cy="500843"/>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5103059" y="6946348"/>
            <a:ext cx="2823010"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722130" y="6946348"/>
            <a:ext cx="2406020" cy="993221"/>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439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25680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39"/>
            <a:ext cx="11054080" cy="2090702"/>
          </a:xfrm>
        </p:spPr>
        <p:txBody>
          <a:bodyPr/>
          <a:lstStyle>
            <a:lvl1pPr>
              <a:defRPr>
                <a:solidFill>
                  <a:schemeClr val="tx2"/>
                </a:solidFill>
              </a:defRPr>
            </a:lvl1pPr>
          </a:lstStyle>
          <a:p>
            <a:r>
              <a:rPr lang="ja-JP" altLang="en-US"/>
              <a:t>マスター タイトルの書式設定</a:t>
            </a:r>
            <a:endParaRPr lang="ja-JP" altLang="en-US" dirty="0"/>
          </a:p>
        </p:txBody>
      </p:sp>
      <p:sp>
        <p:nvSpPr>
          <p:cNvPr id="3" name="サブタイトル 2"/>
          <p:cNvSpPr>
            <a:spLocks noGrp="1"/>
          </p:cNvSpPr>
          <p:nvPr>
            <p:ph type="subTitle" idx="1"/>
          </p:nvPr>
        </p:nvSpPr>
        <p:spPr>
          <a:xfrm>
            <a:off x="1950720" y="6105736"/>
            <a:ext cx="9103360" cy="1843405"/>
          </a:xfrm>
        </p:spPr>
        <p:txBody>
          <a:bodyPr anchor="ctr"/>
          <a:lstStyle>
            <a:lvl1pPr marL="0" indent="0" algn="ctr">
              <a:buNone/>
              <a:defRPr sz="3982">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ja-JP" altLang="en-US"/>
              <a:t>マスター サブタイトルの書式設定</a:t>
            </a:r>
          </a:p>
        </p:txBody>
      </p:sp>
      <p:sp>
        <p:nvSpPr>
          <p:cNvPr id="5"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pic>
        <p:nvPicPr>
          <p:cNvPr id="1026"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Tree>
    <p:extLst>
      <p:ext uri="{BB962C8B-B14F-4D97-AF65-F5344CB8AC3E}">
        <p14:creationId xmlns:p14="http://schemas.microsoft.com/office/powerpoint/2010/main" val="71209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73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4726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spect="1" noChangeArrowheads="1"/>
          </p:cNvPicPr>
          <p:nvPr/>
        </p:nvPicPr>
        <p:blipFill rotWithShape="1">
          <a:blip r:embed="rId2" cstate="print"/>
          <a:srcRect l="6075" t="263" r="5454"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8"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4666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spect="1" noChangeArrowheads="1"/>
          </p:cNvPicPr>
          <p:nvPr/>
        </p:nvPicPr>
        <p:blipFill rotWithShape="1">
          <a:blip r:embed="rId2" cstate="print"/>
          <a:srcRect l="11147" t="263" r="466"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9"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0"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705405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2581.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85208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IMG_634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626526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819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6397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JMA_building_m.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5375875" y="9280489"/>
            <a:ext cx="6451917" cy="409646"/>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lumMod val="50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9242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pic>
        <p:nvPicPr>
          <p:cNvPr id="9" name="Picture 3" descr="C:\Users\JMA3214\Desktop\20130204160756\気象庁ロゴ\(大）気象庁ロゴマーク_濃い青_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
        <p:nvSpPr>
          <p:cNvPr id="13"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14"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36719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2"/>
            <a:ext cx="11054080" cy="1937173"/>
          </a:xfrm>
        </p:spPr>
        <p:txBody>
          <a:bodyPr anchor="t"/>
          <a:lstStyle>
            <a:lvl1pPr algn="l">
              <a:defRPr sz="5689" b="1" cap="all">
                <a:solidFill>
                  <a:schemeClr val="tx2"/>
                </a:solidFill>
              </a:defRPr>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73014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sz="half" idx="1"/>
          </p:nvPr>
        </p:nvSpPr>
        <p:spPr>
          <a:xfrm>
            <a:off x="650240"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 3"/>
          <p:cNvSpPr>
            <a:spLocks noGrp="1"/>
          </p:cNvSpPr>
          <p:nvPr>
            <p:ph sz="half" idx="2"/>
          </p:nvPr>
        </p:nvSpPr>
        <p:spPr>
          <a:xfrm>
            <a:off x="6610773"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4157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2"/>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8470510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48794" y="1702047"/>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50240" y="2623751"/>
            <a:ext cx="5746045"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4812" y="1702047"/>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606259" y="2623751"/>
            <a:ext cx="5748302"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4"/>
          <p:cNvSpPr>
            <a:spLocks noGrp="1"/>
          </p:cNvSpPr>
          <p:nvPr>
            <p:ph type="ftr" sz="quarter" idx="10"/>
          </p:nvPr>
        </p:nvSpPr>
        <p:spPr/>
        <p:txBody>
          <a:bodyPr/>
          <a:lstStyle>
            <a:lvl1pPr>
              <a:defRPr/>
            </a:lvl1pPr>
          </a:lstStyle>
          <a:p>
            <a:endParaRPr kumimoji="1" lang="ja-JP" altLang="en-US"/>
          </a:p>
        </p:txBody>
      </p:sp>
      <p:sp>
        <p:nvSpPr>
          <p:cNvPr id="8"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54354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フッター プレースホルダ 4"/>
          <p:cNvSpPr>
            <a:spLocks noGrp="1"/>
          </p:cNvSpPr>
          <p:nvPr>
            <p:ph type="ftr" sz="quarter" idx="10"/>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98000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endParaRPr kumimoji="1" lang="ja-JP" altLang="en-US"/>
          </a:p>
        </p:txBody>
      </p:sp>
      <p:sp>
        <p:nvSpPr>
          <p:cNvPr id="3"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94712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2956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solidFill>
                  <a:schemeClr val="tx2"/>
                </a:solidFill>
              </a:defRPr>
            </a:lvl1pPr>
          </a:lstStyle>
          <a:p>
            <a:r>
              <a:rPr lang="ja-JP" altLang="en-US"/>
              <a:t>マスター タイトルの書式設定</a:t>
            </a:r>
          </a:p>
        </p:txBody>
      </p:sp>
      <p:sp>
        <p:nvSpPr>
          <p:cNvPr id="3" name="図プレースホルダ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8867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82138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480" y="390597"/>
            <a:ext cx="2926080" cy="8322169"/>
          </a:xfrm>
        </p:spPr>
        <p:txBody>
          <a:bodyPr vert="eaVert"/>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50240" y="390597"/>
            <a:ext cx="8561493" cy="832216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300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20330308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55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2"/>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35371365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41415058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01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6.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2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5.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alphaModFix amt="19273"/>
            <a:lum/>
          </a:blip>
          <a:srcRect/>
          <a:stretch>
            <a:fillRect l="-10000" r="-10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075578" y="8651484"/>
            <a:ext cx="8237084" cy="1093662"/>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800" b="0" i="0" baseline="0" dirty="0">
                <a:solidFill>
                  <a:schemeClr val="tx2"/>
                </a:solidFill>
                <a:latin typeface="Gill Sans MT"/>
                <a:ea typeface="Tahoma" pitchFamily="34" charset="0"/>
                <a:cs typeface="Gill Sans MT"/>
              </a:rPr>
              <a:t>A </a:t>
            </a:r>
            <a:r>
              <a:rPr lang="en-US" sz="2800" b="0" i="0" baseline="0" dirty="0" err="1">
                <a:solidFill>
                  <a:schemeClr val="tx2"/>
                </a:solidFill>
                <a:latin typeface="Gill Sans MT"/>
                <a:ea typeface="Tahoma" pitchFamily="34" charset="0"/>
                <a:cs typeface="Gill Sans MT"/>
              </a:rPr>
              <a:t>superBT</a:t>
            </a:r>
            <a:r>
              <a:rPr lang="en-US" sz="2800" b="0" i="0" baseline="0" dirty="0">
                <a:solidFill>
                  <a:schemeClr val="tx2"/>
                </a:solidFill>
                <a:latin typeface="Gill Sans MT"/>
                <a:ea typeface="Tahoma" pitchFamily="34" charset="0"/>
                <a:cs typeface="Gill Sans MT"/>
              </a:rPr>
              <a:t> for TC Research &amp; Forecasting</a:t>
            </a:r>
          </a:p>
          <a:p>
            <a:pPr eaLnBrk="1" hangingPunct="1">
              <a:defRPr/>
            </a:pPr>
            <a:r>
              <a:rPr lang="en-US" sz="2000" b="0" i="0" dirty="0">
                <a:solidFill>
                  <a:schemeClr val="tx2"/>
                </a:solidFill>
                <a:latin typeface="Gill Sans MT"/>
                <a:ea typeface="Tahoma" pitchFamily="34" charset="0"/>
                <a:cs typeface="Gill Sans MT"/>
              </a:rPr>
              <a:t>Mike Fiorino</a:t>
            </a:r>
            <a:r>
              <a:rPr lang="en-US" sz="2000" b="0" i="0" baseline="0" dirty="0">
                <a:solidFill>
                  <a:schemeClr val="tx2"/>
                </a:solidFill>
                <a:latin typeface="Gill Sans MT"/>
                <a:ea typeface="Tahoma" pitchFamily="34" charset="0"/>
                <a:cs typeface="Gill Sans MT"/>
              </a:rPr>
              <a:t> GMU 20230310</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dirty="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6">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7"/>
          <a:stretch>
            <a:fillRect/>
          </a:stretch>
        </p:blipFill>
        <p:spPr>
          <a:xfrm>
            <a:off x="0" y="8643030"/>
            <a:ext cx="1689100" cy="1093662"/>
          </a:xfrm>
          <a:prstGeom prst="rect">
            <a:avLst/>
          </a:prstGeom>
        </p:spPr>
      </p:pic>
      <p:pic>
        <p:nvPicPr>
          <p:cNvPr id="3" name="Picture 2">
            <a:extLst>
              <a:ext uri="{FF2B5EF4-FFF2-40B4-BE49-F238E27FC236}">
                <a16:creationId xmlns:a16="http://schemas.microsoft.com/office/drawing/2014/main" id="{1EDADBB9-2B05-EE48-300A-05FFFED8D3F9}"/>
              </a:ext>
            </a:extLst>
          </p:cNvPr>
          <p:cNvPicPr>
            <a:picLocks noChangeAspect="1"/>
          </p:cNvPicPr>
          <p:nvPr userDrawn="1"/>
        </p:nvPicPr>
        <p:blipFill>
          <a:blip r:embed="rId8"/>
          <a:stretch>
            <a:fillRect/>
          </a:stretch>
        </p:blipFill>
        <p:spPr>
          <a:xfrm>
            <a:off x="8788400" y="8655050"/>
            <a:ext cx="1137784" cy="109855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723"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11893">
                <a:alpha val="18010"/>
              </a:srgbClr>
            </a:gs>
            <a:gs pos="88000">
              <a:schemeClr val="bg1">
                <a:lumMod val="0"/>
                <a:lumOff val="100000"/>
                <a:alpha val="21007"/>
              </a:schemeClr>
            </a:gs>
            <a:gs pos="87000">
              <a:schemeClr val="bg2">
                <a:lumMod val="40000"/>
                <a:lumOff val="60000"/>
              </a:schemeClr>
            </a:gs>
            <a:gs pos="100000">
              <a:schemeClr val="accent3">
                <a:lumMod val="75000"/>
              </a:schemeClr>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689100" y="8643030"/>
            <a:ext cx="8222130" cy="109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3200" b="0" i="0" baseline="0" dirty="0">
                <a:solidFill>
                  <a:schemeClr val="tx2"/>
                </a:solidFill>
                <a:latin typeface="Gill Sans MT"/>
                <a:ea typeface="Tahoma" pitchFamily="34" charset="0"/>
                <a:cs typeface="Gill Sans MT"/>
              </a:rPr>
              <a:t>A </a:t>
            </a:r>
            <a:r>
              <a:rPr lang="en-US" sz="3200" b="0" i="0" baseline="0" dirty="0" err="1">
                <a:solidFill>
                  <a:schemeClr val="tx2"/>
                </a:solidFill>
                <a:latin typeface="Gill Sans MT"/>
                <a:ea typeface="Tahoma" pitchFamily="34" charset="0"/>
                <a:cs typeface="Gill Sans MT"/>
              </a:rPr>
              <a:t>superBT</a:t>
            </a:r>
            <a:r>
              <a:rPr lang="en-US" sz="3200" b="0" i="0" baseline="0" dirty="0">
                <a:solidFill>
                  <a:schemeClr val="tx2"/>
                </a:solidFill>
                <a:latin typeface="Gill Sans MT"/>
                <a:ea typeface="Tahoma" pitchFamily="34" charset="0"/>
                <a:cs typeface="Gill Sans MT"/>
              </a:rPr>
              <a:t> for TC studies</a:t>
            </a:r>
          </a:p>
          <a:p>
            <a:pPr eaLnBrk="1" hangingPunct="1">
              <a:defRPr/>
            </a:pPr>
            <a:r>
              <a:rPr lang="en-US" sz="2400" b="0" i="0" dirty="0">
                <a:solidFill>
                  <a:schemeClr val="tx2"/>
                </a:solidFill>
                <a:latin typeface="Gill Sans MT"/>
                <a:ea typeface="Tahoma" pitchFamily="34" charset="0"/>
                <a:cs typeface="Gill Sans MT"/>
              </a:rPr>
              <a:t>Mike Fiorino</a:t>
            </a:r>
            <a:r>
              <a:rPr lang="en-US" sz="2400" b="0" i="0" baseline="0" dirty="0">
                <a:solidFill>
                  <a:schemeClr val="tx2"/>
                </a:solidFill>
                <a:latin typeface="Gill Sans MT"/>
                <a:ea typeface="Tahoma" pitchFamily="34" charset="0"/>
                <a:cs typeface="Gill Sans MT"/>
              </a:rPr>
              <a:t> GMU 20221017</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5">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6"/>
          <a:stretch>
            <a:fillRect/>
          </a:stretch>
        </p:blipFill>
        <p:spPr>
          <a:xfrm>
            <a:off x="0" y="8643030"/>
            <a:ext cx="1689100" cy="1093662"/>
          </a:xfrm>
          <a:prstGeom prst="rect">
            <a:avLst/>
          </a:prstGeom>
        </p:spPr>
      </p:pic>
    </p:spTree>
    <p:extLst>
      <p:ext uri="{BB962C8B-B14F-4D97-AF65-F5344CB8AC3E}">
        <p14:creationId xmlns:p14="http://schemas.microsoft.com/office/powerpoint/2010/main" val="30853193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7500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689100" y="8643030"/>
            <a:ext cx="8222130" cy="109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3200" b="0" i="0" baseline="0" dirty="0">
                <a:solidFill>
                  <a:srgbClr val="FFCC00"/>
                </a:solidFill>
                <a:latin typeface="Gill Sans MT"/>
                <a:ea typeface="Tahoma" pitchFamily="34" charset="0"/>
                <a:cs typeface="Gill Sans MT"/>
              </a:rPr>
              <a:t>A </a:t>
            </a:r>
            <a:r>
              <a:rPr lang="en-US" sz="3200" b="0" i="0" baseline="0" dirty="0" err="1">
                <a:solidFill>
                  <a:srgbClr val="FFCC00"/>
                </a:solidFill>
                <a:latin typeface="Gill Sans MT"/>
                <a:ea typeface="Tahoma" pitchFamily="34" charset="0"/>
                <a:cs typeface="Gill Sans MT"/>
              </a:rPr>
              <a:t>superBT</a:t>
            </a:r>
            <a:r>
              <a:rPr lang="en-US" sz="3200" b="0" i="0" baseline="0" dirty="0">
                <a:solidFill>
                  <a:srgbClr val="FFCC00"/>
                </a:solidFill>
                <a:latin typeface="Gill Sans MT"/>
                <a:ea typeface="Tahoma" pitchFamily="34" charset="0"/>
                <a:cs typeface="Gill Sans MT"/>
              </a:rPr>
              <a:t> for TC studies</a:t>
            </a:r>
          </a:p>
          <a:p>
            <a:pPr eaLnBrk="1" hangingPunct="1">
              <a:defRPr/>
            </a:pPr>
            <a:r>
              <a:rPr lang="en-US" sz="2400" b="0" i="0" dirty="0">
                <a:solidFill>
                  <a:srgbClr val="FFCC00"/>
                </a:solidFill>
                <a:latin typeface="Gill Sans MT"/>
                <a:ea typeface="Tahoma" pitchFamily="34" charset="0"/>
                <a:cs typeface="Gill Sans MT"/>
              </a:rPr>
              <a:t>Mike Fiorino</a:t>
            </a:r>
            <a:r>
              <a:rPr lang="en-US" sz="2400" b="0" i="0" baseline="0" dirty="0">
                <a:solidFill>
                  <a:srgbClr val="FFCC00"/>
                </a:solidFill>
                <a:latin typeface="Gill Sans MT"/>
                <a:ea typeface="Tahoma" pitchFamily="34" charset="0"/>
                <a:cs typeface="Gill Sans MT"/>
              </a:rPr>
              <a:t> GMU 20221017</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5">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6"/>
          <a:stretch>
            <a:fillRect/>
          </a:stretch>
        </p:blipFill>
        <p:spPr>
          <a:xfrm>
            <a:off x="0" y="8643030"/>
            <a:ext cx="1689100" cy="1093662"/>
          </a:xfrm>
          <a:prstGeom prst="rect">
            <a:avLst/>
          </a:prstGeom>
        </p:spPr>
      </p:pic>
    </p:spTree>
    <p:extLst>
      <p:ext uri="{BB962C8B-B14F-4D97-AF65-F5344CB8AC3E}">
        <p14:creationId xmlns:p14="http://schemas.microsoft.com/office/powerpoint/2010/main" val="400658906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1" cstate="print"/>
          <a:stretch>
            <a:fillRect/>
          </a:stretch>
        </p:blipFill>
        <p:spPr>
          <a:xfrm>
            <a:off x="93390" y="76658"/>
            <a:ext cx="2568026" cy="1073748"/>
          </a:xfrm>
          <a:prstGeom prst="rect">
            <a:avLst/>
          </a:prstGeom>
          <a:ln w="12700">
            <a:miter lim="400000"/>
          </a:ln>
        </p:spPr>
      </p:pic>
      <p:sp>
        <p:nvSpPr>
          <p:cNvPr id="4" name="Footer Placeholder 5"/>
          <p:cNvSpPr>
            <a:spLocks noGrp="1"/>
          </p:cNvSpPr>
          <p:nvPr>
            <p:ph type="ftr" sz="quarter" idx="3"/>
          </p:nvPr>
        </p:nvSpPr>
        <p:spPr>
          <a:xfrm>
            <a:off x="0" y="8973542"/>
            <a:ext cx="13004800" cy="780062"/>
          </a:xfrm>
          <a:prstGeom prst="rect">
            <a:avLst/>
          </a:prstGeom>
          <a:solidFill>
            <a:schemeClr val="bg1"/>
          </a:solidFill>
        </p:spPr>
        <p:txBody>
          <a:bodyPr vert="horz" lIns="252000" tIns="36000" rIns="68580" bIns="27000" rtlCol="0" anchor="ctr"/>
          <a:lstStyle>
            <a:lvl1pPr algn="l" defTabSz="311546" hangingPunct="0">
              <a:defRPr sz="1138">
                <a:solidFill>
                  <a:schemeClr val="tx1"/>
                </a:solidFill>
                <a:latin typeface="+mn-lt"/>
              </a:defRPr>
            </a:lvl1pPr>
          </a:lstStyle>
          <a:p>
            <a:r>
              <a:rPr lang="en-GB" kern="0" dirty="0">
                <a:solidFill>
                  <a:srgbClr val="2A2A2A"/>
                </a:solidFill>
                <a:sym typeface="Helvetica Light"/>
              </a:rPr>
              <a:t>www.metoffice.gov.uk																									             	       © Crown Copyright, Met Office</a:t>
            </a:r>
          </a:p>
        </p:txBody>
      </p:sp>
      <p:sp>
        <p:nvSpPr>
          <p:cNvPr id="5" name="Title Placeholder 4"/>
          <p:cNvSpPr>
            <a:spLocks noGrp="1"/>
          </p:cNvSpPr>
          <p:nvPr>
            <p:ph type="title"/>
          </p:nvPr>
        </p:nvSpPr>
        <p:spPr>
          <a:xfrm>
            <a:off x="3985887" y="282802"/>
            <a:ext cx="8556992" cy="682046"/>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396900" y="1711456"/>
            <a:ext cx="12145979" cy="6757198"/>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478406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r" defTabSz="311546" rtl="0" eaLnBrk="1" latinLnBrk="0" hangingPunct="1">
        <a:lnSpc>
          <a:spcPct val="100000"/>
        </a:lnSpc>
        <a:spcBef>
          <a:spcPts val="0"/>
        </a:spcBef>
        <a:spcAft>
          <a:spcPts val="0"/>
        </a:spcAft>
        <a:buClrTx/>
        <a:buSzTx/>
        <a:buFontTx/>
        <a:buNone/>
        <a:tabLst/>
        <a:defRPr sz="3982" b="1" i="0" u="none" strike="noStrike" cap="none" spc="0" baseline="0">
          <a:ln>
            <a:noFill/>
          </a:ln>
          <a:solidFill>
            <a:schemeClr val="tx1"/>
          </a:solidFill>
          <a:uFillTx/>
          <a:latin typeface="Calibri" panose="020F0502020204030204" pitchFamily="34" charset="0"/>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311546" rtl="0" eaLnBrk="1" latinLnBrk="0" hangingPunct="1">
        <a:lnSpc>
          <a:spcPct val="100000"/>
        </a:lnSpc>
        <a:spcBef>
          <a:spcPts val="1121"/>
        </a:spcBef>
        <a:spcAft>
          <a:spcPts val="0"/>
        </a:spcAft>
        <a:buClrTx/>
        <a:buSzPct val="75000"/>
        <a:buFontTx/>
        <a:buNone/>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1pPr>
      <a:lvl2pPr marL="255978" marR="0" indent="-255978" algn="l" defTabSz="311546" rtl="0" eaLnBrk="1" latinLnBrk="0" hangingPunct="1">
        <a:lnSpc>
          <a:spcPct val="100000"/>
        </a:lnSpc>
        <a:spcBef>
          <a:spcPts val="853"/>
        </a:spcBef>
        <a:spcAft>
          <a:spcPts val="853"/>
        </a:spcAft>
        <a:buClrTx/>
        <a:buSzPct val="75000"/>
        <a:buFont typeface="Arial" panose="020B0604020202020204" pitchFamily="34" charset="0"/>
        <a:buChar char="•"/>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2pPr>
      <a:lvl3pPr marL="406364" marR="0" indent="-406364" algn="l" defTabSz="311546" rtl="0" eaLnBrk="1" latinLnBrk="0" hangingPunct="1">
        <a:lnSpc>
          <a:spcPct val="100000"/>
        </a:lnSpc>
        <a:spcBef>
          <a:spcPts val="1121"/>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3pPr>
      <a:lvl4pPr marL="407324" marR="0" indent="-406364" algn="l" defTabSz="95992" rtl="0" eaLnBrk="1" latinLnBrk="0" hangingPunct="1">
        <a:lnSpc>
          <a:spcPct val="100000"/>
        </a:lnSpc>
        <a:spcBef>
          <a:spcPts val="1121"/>
        </a:spcBef>
        <a:spcAft>
          <a:spcPts val="0"/>
        </a:spcAft>
        <a:buClr>
          <a:schemeClr val="tx1"/>
        </a:buClr>
        <a:buSzPct val="75000"/>
        <a:buFont typeface="Arial" panose="020B0604020202020204" pitchFamily="34" charset="0"/>
        <a:buChar char="•"/>
        <a:tabLst>
          <a:tab pos="95992" algn="l"/>
        </a:tabLst>
        <a:defRPr sz="2133" b="0" i="0" u="none" strike="noStrike" cap="none" spc="0" baseline="0">
          <a:ln>
            <a:noFill/>
          </a:ln>
          <a:solidFill>
            <a:schemeClr val="tx1"/>
          </a:solidFill>
          <a:uFillTx/>
          <a:latin typeface="+mn-lt"/>
          <a:ea typeface="+mn-ea"/>
          <a:cs typeface="+mn-cs"/>
          <a:sym typeface="Helvetica Light"/>
        </a:defRPr>
      </a:lvl4pPr>
      <a:lvl5pPr marL="406364" marR="0" indent="-406364" algn="l" defTabSz="311546" rtl="0" eaLnBrk="1" latinLnBrk="0" hangingPunct="1">
        <a:lnSpc>
          <a:spcPct val="100000"/>
        </a:lnSpc>
        <a:spcBef>
          <a:spcPts val="2240"/>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5pPr>
      <a:lvl6pPr marL="767933" marR="0" indent="-255978" algn="l" defTabSz="311546" rtl="0" eaLnBrk="1" latinLnBrk="0" hangingPunct="1">
        <a:lnSpc>
          <a:spcPct val="100000"/>
        </a:lnSpc>
        <a:spcBef>
          <a:spcPts val="0"/>
        </a:spcBef>
        <a:spcAft>
          <a:spcPts val="0"/>
        </a:spcAft>
        <a:buClrTx/>
        <a:buSzPct val="75000"/>
        <a:buFontTx/>
        <a:buChar char="•"/>
        <a:tabLst/>
        <a:defRPr sz="2560" b="0" i="0" u="none" strike="noStrike" cap="none" spc="0" baseline="0">
          <a:ln>
            <a:noFill/>
          </a:ln>
          <a:solidFill>
            <a:schemeClr val="bg1">
              <a:lumMod val="50000"/>
            </a:schemeClr>
          </a:solidFill>
          <a:uFillTx/>
          <a:latin typeface="Calibri" panose="020F0502020204030204" pitchFamily="34" charset="0"/>
          <a:ea typeface="+mn-ea"/>
          <a:cs typeface="+mn-cs"/>
          <a:sym typeface="Helvetica Light"/>
        </a:defRPr>
      </a:lvl6pPr>
      <a:lvl7pPr marL="1279888" marR="0" indent="-255978" algn="l" defTabSz="311546" rtl="0" eaLnBrk="1" latinLnBrk="0" hangingPunct="1">
        <a:lnSpc>
          <a:spcPct val="100000"/>
        </a:lnSpc>
        <a:spcBef>
          <a:spcPts val="853"/>
        </a:spcBef>
        <a:spcAft>
          <a:spcPts val="853"/>
        </a:spcAft>
        <a:buClrTx/>
        <a:buSzPct val="75000"/>
        <a:buFontTx/>
        <a:buChar char="•"/>
        <a:tabLst/>
        <a:defRPr sz="1991" b="0" i="0" u="none" strike="noStrike" cap="none" spc="0" baseline="0">
          <a:ln>
            <a:noFill/>
          </a:ln>
          <a:solidFill>
            <a:schemeClr val="tx1">
              <a:lumMod val="75000"/>
              <a:lumOff val="25000"/>
            </a:schemeClr>
          </a:solidFill>
          <a:uFillTx/>
          <a:latin typeface="Calibri" panose="020F0502020204030204" pitchFamily="34" charset="0"/>
          <a:ea typeface="+mn-ea"/>
          <a:cs typeface="+mn-cs"/>
          <a:sym typeface="Helvetica Light"/>
        </a:defRPr>
      </a:lvl7pPr>
      <a:lvl8pPr marL="1791843" marR="0" indent="-255978" algn="l" defTabSz="311546" rtl="0" eaLnBrk="1" latinLnBrk="0" hangingPunct="1">
        <a:lnSpc>
          <a:spcPct val="100000"/>
        </a:lnSpc>
        <a:spcBef>
          <a:spcPts val="853"/>
        </a:spcBef>
        <a:spcAft>
          <a:spcPts val="853"/>
        </a:spcAft>
        <a:buClrTx/>
        <a:buSzPct val="75000"/>
        <a:buFontTx/>
        <a:buChar char="•"/>
        <a:tabLst/>
        <a:defRPr sz="1707" b="1" i="0" u="none" strike="noStrike" cap="none" spc="0" baseline="0">
          <a:ln>
            <a:noFill/>
          </a:ln>
          <a:solidFill>
            <a:srgbClr val="000000"/>
          </a:solidFill>
          <a:uFillTx/>
          <a:latin typeface="Calibri" panose="020F0502020204030204" pitchFamily="34" charset="0"/>
          <a:ea typeface="+mn-ea"/>
          <a:cs typeface="+mn-cs"/>
          <a:sym typeface="Helvetica Light"/>
        </a:defRPr>
      </a:lvl8pPr>
      <a:lvl9pPr marL="2225598" marR="0" indent="-329232" algn="l" defTabSz="311546" rtl="0" eaLnBrk="1" latinLnBrk="0" hangingPunct="1">
        <a:lnSpc>
          <a:spcPct val="100000"/>
        </a:lnSpc>
        <a:spcBef>
          <a:spcPts val="2240"/>
        </a:spcBef>
        <a:spcAft>
          <a:spcPts val="0"/>
        </a:spcAft>
        <a:buClrTx/>
        <a:buSzPct val="75000"/>
        <a:buFontTx/>
        <a:buChar char="•"/>
        <a:tabLst/>
        <a:defRPr sz="270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2" name="Picture 3" descr="C:\Users\JMA3214\Desktop\20130204160756\気象庁ロゴ\(大）気象庁ロゴマーク_濃い青_小.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タイトル プレースホルダ 1"/>
          <p:cNvSpPr>
            <a:spLocks noGrp="1"/>
          </p:cNvSpPr>
          <p:nvPr>
            <p:ph type="title"/>
          </p:nvPr>
        </p:nvSpPr>
        <p:spPr bwMode="auto">
          <a:xfrm>
            <a:off x="650240" y="76447"/>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テキスト プレースホルダ 2"/>
          <p:cNvSpPr>
            <a:spLocks noGrp="1"/>
          </p:cNvSpPr>
          <p:nvPr>
            <p:ph type="body" idx="1"/>
          </p:nvPr>
        </p:nvSpPr>
        <p:spPr bwMode="auto">
          <a:xfrm>
            <a:off x="650240" y="1702048"/>
            <a:ext cx="11704320" cy="7478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 4"/>
          <p:cNvSpPr>
            <a:spLocks noGrp="1"/>
          </p:cNvSpPr>
          <p:nvPr>
            <p:ph type="ftr" sz="quarter" idx="3"/>
          </p:nvPr>
        </p:nvSpPr>
        <p:spPr>
          <a:xfrm>
            <a:off x="5375875" y="9280489"/>
            <a:ext cx="6451917" cy="409646"/>
          </a:xfrm>
          <a:prstGeom prst="rect">
            <a:avLst/>
          </a:prstGeom>
        </p:spPr>
        <p:txBody>
          <a:bodyPr vert="horz" lIns="91440" tIns="45720" rIns="91440" bIns="45720" rtlCol="0" anchor="ctr"/>
          <a:lstStyle>
            <a:lvl1pPr algn="r" fontAlgn="auto">
              <a:spcBef>
                <a:spcPts val="0"/>
              </a:spcBef>
              <a:spcAft>
                <a:spcPts val="0"/>
              </a:spcAft>
              <a:defRPr sz="1707">
                <a:solidFill>
                  <a:schemeClr val="tx1">
                    <a:tint val="75000"/>
                  </a:schemeClr>
                </a:solidFill>
                <a:latin typeface="+mn-lt"/>
                <a:ea typeface="+mn-ea"/>
              </a:defRPr>
            </a:lvl1pPr>
          </a:lstStyle>
          <a:p>
            <a:endParaRPr kumimoji="1" lang="ja-JP" altLang="en-US"/>
          </a:p>
        </p:txBody>
      </p:sp>
      <p:sp>
        <p:nvSpPr>
          <p:cNvPr id="6" name="スライド番号プレースホルダ 5"/>
          <p:cNvSpPr>
            <a:spLocks noGrp="1"/>
          </p:cNvSpPr>
          <p:nvPr>
            <p:ph type="sldNum" sz="quarter" idx="4"/>
          </p:nvPr>
        </p:nvSpPr>
        <p:spPr>
          <a:xfrm>
            <a:off x="11930203" y="9280489"/>
            <a:ext cx="921702" cy="409646"/>
          </a:xfrm>
          <a:prstGeom prst="rect">
            <a:avLst/>
          </a:prstGeom>
        </p:spPr>
        <p:txBody>
          <a:bodyPr vert="horz" lIns="91440" tIns="45720" rIns="91440" bIns="45720" rtlCol="0" anchor="ctr"/>
          <a:lstStyle>
            <a:lvl1pPr algn="r" fontAlgn="auto">
              <a:spcBef>
                <a:spcPts val="0"/>
              </a:spcBef>
              <a:spcAft>
                <a:spcPts val="0"/>
              </a:spcAft>
              <a:defRPr sz="1707" b="1">
                <a:solidFill>
                  <a:schemeClr val="tx1">
                    <a:tint val="75000"/>
                  </a:schemeClr>
                </a:solidFill>
                <a:latin typeface="+mn-lt"/>
                <a:ea typeface="+mn-ea"/>
              </a:defRPr>
            </a:lvl1pPr>
          </a:lstStyle>
          <a:p>
            <a:fld id="{D2D8002D-B5B0-4BAC-B1F6-782DDCCE6D9C}" type="slidenum">
              <a:rPr kumimoji="1" lang="ja-JP" altLang="en-US" smtClean="0"/>
              <a:t>‹#›</a:t>
            </a:fld>
            <a:endParaRPr kumimoji="1" lang="ja-JP" altLang="en-US"/>
          </a:p>
        </p:txBody>
      </p:sp>
      <p:sp>
        <p:nvSpPr>
          <p:cNvPr id="10" name="正方形/長方形 9"/>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Tree>
    <p:extLst>
      <p:ext uri="{BB962C8B-B14F-4D97-AF65-F5344CB8AC3E}">
        <p14:creationId xmlns:p14="http://schemas.microsoft.com/office/powerpoint/2010/main" val="25989333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hdr="0" ftr="0" dt="0"/>
  <p:txStyles>
    <p:titleStyle>
      <a:lvl1pPr algn="ctr" rtl="0" eaLnBrk="1" fontAlgn="base" hangingPunct="1">
        <a:spcBef>
          <a:spcPct val="0"/>
        </a:spcBef>
        <a:spcAft>
          <a:spcPct val="0"/>
        </a:spcAft>
        <a:defRPr kumimoji="1" sz="6258" kern="1200">
          <a:solidFill>
            <a:schemeClr val="tx2"/>
          </a:solidFill>
          <a:latin typeface="+mj-lt"/>
          <a:ea typeface="+mj-ea"/>
          <a:cs typeface="+mj-cs"/>
        </a:defRPr>
      </a:lvl1pPr>
      <a:lvl2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5pPr>
      <a:lvl6pPr marL="650230" algn="ctr" rtl="0" eaLnBrk="1" fontAlgn="base" hangingPunct="1">
        <a:spcBef>
          <a:spcPct val="0"/>
        </a:spcBef>
        <a:spcAft>
          <a:spcPct val="0"/>
        </a:spcAft>
        <a:defRPr kumimoji="1" sz="6258">
          <a:solidFill>
            <a:schemeClr val="tx1"/>
          </a:solidFill>
          <a:latin typeface="Calibri" pitchFamily="34" charset="0"/>
          <a:ea typeface="ＭＳ Ｐゴシック" charset="-128"/>
        </a:defRPr>
      </a:lvl6pPr>
      <a:lvl7pPr marL="1300460" algn="ctr" rtl="0" eaLnBrk="1" fontAlgn="base" hangingPunct="1">
        <a:spcBef>
          <a:spcPct val="0"/>
        </a:spcBef>
        <a:spcAft>
          <a:spcPct val="0"/>
        </a:spcAft>
        <a:defRPr kumimoji="1" sz="6258">
          <a:solidFill>
            <a:schemeClr val="tx1"/>
          </a:solidFill>
          <a:latin typeface="Calibri" pitchFamily="34" charset="0"/>
          <a:ea typeface="ＭＳ Ｐゴシック" charset="-128"/>
        </a:defRPr>
      </a:lvl7pPr>
      <a:lvl8pPr marL="1950690" algn="ctr" rtl="0" eaLnBrk="1" fontAlgn="base" hangingPunct="1">
        <a:spcBef>
          <a:spcPct val="0"/>
        </a:spcBef>
        <a:spcAft>
          <a:spcPct val="0"/>
        </a:spcAft>
        <a:defRPr kumimoji="1" sz="6258">
          <a:solidFill>
            <a:schemeClr val="tx1"/>
          </a:solidFill>
          <a:latin typeface="Calibri" pitchFamily="34" charset="0"/>
          <a:ea typeface="ＭＳ Ｐゴシック" charset="-128"/>
        </a:defRPr>
      </a:lvl8pPr>
      <a:lvl9pPr marL="2600919" algn="ctr" rtl="0" eaLnBrk="1" fontAlgn="base" hangingPunct="1">
        <a:spcBef>
          <a:spcPct val="0"/>
        </a:spcBef>
        <a:spcAft>
          <a:spcPct val="0"/>
        </a:spcAft>
        <a:defRPr kumimoji="1" sz="6258">
          <a:solidFill>
            <a:schemeClr val="tx1"/>
          </a:solidFill>
          <a:latin typeface="Calibri" pitchFamily="34" charset="0"/>
          <a:ea typeface="ＭＳ Ｐゴシック" charset="-128"/>
        </a:defRPr>
      </a:lvl9pPr>
    </p:titleStyle>
    <p:bodyStyle>
      <a:lvl1pPr marL="487672" indent="-487672" algn="l" rtl="0" eaLnBrk="1" fontAlgn="base" hangingPunct="1">
        <a:spcBef>
          <a:spcPct val="20000"/>
        </a:spcBef>
        <a:spcAft>
          <a:spcPct val="0"/>
        </a:spcAft>
        <a:buFont typeface="Arial" pitchFamily="34" charset="0"/>
        <a:buChar char="•"/>
        <a:defRPr kumimoji="1" sz="4551" kern="1200">
          <a:solidFill>
            <a:schemeClr val="tx1"/>
          </a:solidFill>
          <a:latin typeface="+mn-lt"/>
          <a:ea typeface="+mn-ea"/>
          <a:cs typeface="+mn-cs"/>
        </a:defRPr>
      </a:lvl1pPr>
      <a:lvl2pPr marL="1056623" indent="-406394" algn="l" rtl="0" eaLnBrk="1" fontAlgn="base" hangingPunct="1">
        <a:spcBef>
          <a:spcPct val="20000"/>
        </a:spcBef>
        <a:spcAft>
          <a:spcPct val="0"/>
        </a:spcAft>
        <a:buFont typeface="Arial" pitchFamily="34" charset="0"/>
        <a:buChar char="–"/>
        <a:defRPr kumimoji="1" sz="3982" kern="1200">
          <a:solidFill>
            <a:schemeClr val="tx1"/>
          </a:solidFill>
          <a:latin typeface="+mn-lt"/>
          <a:ea typeface="+mn-ea"/>
          <a:cs typeface="+mn-cs"/>
        </a:defRPr>
      </a:lvl2pPr>
      <a:lvl3pPr marL="1625575" indent="-325115" algn="l" rtl="0" eaLnBrk="1" fontAlgn="base" hangingPunct="1">
        <a:spcBef>
          <a:spcPct val="20000"/>
        </a:spcBef>
        <a:spcAft>
          <a:spcPct val="0"/>
        </a:spcAft>
        <a:buFont typeface="Arial" pitchFamily="34" charset="0"/>
        <a:buChar char="•"/>
        <a:defRPr kumimoji="1" sz="3413" kern="1200">
          <a:solidFill>
            <a:schemeClr val="tx1"/>
          </a:solidFill>
          <a:latin typeface="+mn-lt"/>
          <a:ea typeface="+mn-ea"/>
          <a:cs typeface="+mn-cs"/>
        </a:defRPr>
      </a:lvl3pPr>
      <a:lvl4pPr marL="227580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4pPr>
      <a:lvl5pPr marL="292603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9pPr>
    </p:bodyStyle>
    <p:otherStyle>
      <a:defPPr>
        <a:defRPr lang="ja-JP"/>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fiorino@gmu.edu" TargetMode="External"/><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tcgen.wxmap2.com,/" TargetMode="External"/><Relationship Id="rId2" Type="http://schemas.openxmlformats.org/officeDocument/2006/relationships/hyperlink" Target="https://jtdiag.wxmap2.com/" TargetMode="External"/><Relationship Id="rId1" Type="http://schemas.openxmlformats.org/officeDocument/2006/relationships/slideLayout" Target="../slideLayouts/slideLayout1.xml"/><Relationship Id="rId4" Type="http://schemas.openxmlformats.org/officeDocument/2006/relationships/hyperlink" Target="https://tcact.wxmap2.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tcact.wxmap2.com/" TargetMode="External"/><Relationship Id="rId7" Type="http://schemas.openxmlformats.org/officeDocument/2006/relationships/hyperlink" Target="https://tctrkveri.wxmap2.com/" TargetMode="External"/><Relationship Id="rId2" Type="http://schemas.openxmlformats.org/officeDocument/2006/relationships/hyperlink" Target="https://maps.wxmap2.com/" TargetMode="External"/><Relationship Id="rId1" Type="http://schemas.openxmlformats.org/officeDocument/2006/relationships/slideLayout" Target="../slideLayouts/slideLayout1.xml"/><Relationship Id="rId6" Type="http://schemas.openxmlformats.org/officeDocument/2006/relationships/hyperlink" Target="https://tceps.wxmap2.com/" TargetMode="External"/><Relationship Id="rId5" Type="http://schemas.openxmlformats.org/officeDocument/2006/relationships/hyperlink" Target="https://jtdiag.wxmap2.com/" TargetMode="External"/><Relationship Id="rId4" Type="http://schemas.openxmlformats.org/officeDocument/2006/relationships/hyperlink" Target="https://tcgen.wxmap2.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8820"/>
            <a:lum/>
          </a:blip>
          <a:srcRect/>
          <a:stretch>
            <a:fillRect l="-17000" r="-17000"/>
          </a:stretch>
        </a:blipFill>
        <a:effectLst/>
      </p:bgPr>
    </p:bg>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0" y="0"/>
            <a:ext cx="13004800" cy="9753600"/>
          </a:xfrm>
          <a:effectLst>
            <a:outerShdw sx="1000" sy="1000" algn="ctr" rotWithShape="0">
              <a:srgbClr val="000000"/>
            </a:outerShdw>
          </a:effectLst>
        </p:spPr>
        <p:txBody>
          <a:bodyPr/>
          <a:lstStyle/>
          <a:p>
            <a:pPr eaLnBrk="1" hangingPunct="1">
              <a:defRPr/>
            </a:pPr>
            <a:br>
              <a:rPr lang="en-US" sz="4800" dirty="0">
                <a:solidFill>
                  <a:srgbClr val="191919"/>
                </a:solidFill>
              </a:rPr>
            </a:br>
            <a:r>
              <a:rPr lang="en-US" sz="4800" dirty="0">
                <a:solidFill>
                  <a:srgbClr val="191919"/>
                </a:solidFill>
              </a:rPr>
              <a:t> </a:t>
            </a:r>
            <a:br>
              <a:rPr lang="en-US" sz="4800" dirty="0">
                <a:solidFill>
                  <a:srgbClr val="191919"/>
                </a:solidFill>
              </a:rPr>
            </a:br>
            <a:r>
              <a:rPr lang="en-US" sz="4800" dirty="0">
                <a:solidFill>
                  <a:srgbClr val="191919"/>
                </a:solidFill>
              </a:rPr>
              <a:t>A ‘</a:t>
            </a:r>
            <a:r>
              <a:rPr lang="en-US" sz="4800" dirty="0" err="1">
                <a:solidFill>
                  <a:srgbClr val="191919"/>
                </a:solidFill>
              </a:rPr>
              <a:t>superBT</a:t>
            </a:r>
            <a:r>
              <a:rPr lang="en-US" sz="4800" dirty="0">
                <a:solidFill>
                  <a:srgbClr val="191919"/>
                </a:solidFill>
              </a:rPr>
              <a:t>’ for TC Research and Forecasting</a:t>
            </a:r>
            <a:br>
              <a:rPr lang="en-US" sz="4800" dirty="0">
                <a:solidFill>
                  <a:srgbClr val="191919"/>
                </a:solidFill>
              </a:rPr>
            </a:br>
            <a:br>
              <a:rPr lang="en-US" sz="2400" dirty="0">
                <a:solidFill>
                  <a:srgbClr val="191919"/>
                </a:solidFill>
              </a:rPr>
            </a:br>
            <a:r>
              <a:rPr lang="en-US" sz="2800" dirty="0">
                <a:solidFill>
                  <a:schemeClr val="tx1"/>
                </a:solidFill>
                <a:latin typeface="Gill Sans MT" panose="020B0502020104020203" pitchFamily="34" charset="0"/>
                <a:ea typeface="ヒラギノ角ゴ ProN W3" charset="0"/>
                <a:cs typeface="ヒラギノ角ゴ ProN W3" charset="0"/>
              </a:rPr>
              <a:t>Mike Fiorino</a:t>
            </a:r>
            <a:br>
              <a:rPr lang="en-US" sz="2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B.S.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75 PSU), M.S.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78 PSU), Ph.D.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solidFill>
                  <a:schemeClr val="tx1"/>
                </a:solidFill>
                <a:latin typeface="Gill Sans MT" panose="020B0502020104020203" pitchFamily="34" charset="0"/>
                <a:ea typeface="ヒラギノ角ゴ ProN W3" charset="0"/>
                <a:cs typeface="Courier New" charset="0"/>
                <a:hlinkClick r:id="rId3"/>
              </a:rPr>
              <a:t>mfiorino@gmu.edu</a:t>
            </a: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r>
              <a:rPr lang="en-US" sz="1800" b="1" dirty="0">
                <a:solidFill>
                  <a:schemeClr val="tx1"/>
                </a:solidFill>
                <a:latin typeface="Gill Sans MT" panose="020B0502020104020203" pitchFamily="34" charset="0"/>
                <a:ea typeface="ヒラギノ角ゴ ProN W3" charset="0"/>
                <a:cs typeface="Courier New" charset="0"/>
              </a:rPr>
              <a:t>George Mason University VA</a:t>
            </a:r>
            <a:br>
              <a:rPr lang="en-US" sz="1800" b="1" dirty="0">
                <a:solidFill>
                  <a:schemeClr val="tx1"/>
                </a:solidFill>
                <a:latin typeface="Gill Sans MT" panose="020B0502020104020203" pitchFamily="34" charset="0"/>
                <a:ea typeface="ヒラギノ角ゴ ProN W3" charset="0"/>
                <a:cs typeface="Courier New" charset="0"/>
              </a:rPr>
            </a:br>
            <a:r>
              <a:rPr lang="en-US" sz="1600" dirty="0">
                <a:latin typeface="Gill Sans MT" panose="020B0502020104020203" pitchFamily="34" charset="0"/>
                <a:ea typeface="ヒラギノ角ゴ ProN W3" charset="0"/>
                <a:cs typeface="ヒラギノ角ゴ ProN W3" charset="0"/>
              </a:rPr>
              <a:t>University of Colorado Boulder CO </a:t>
            </a:r>
            <a:br>
              <a:rPr lang="en-US" sz="20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 </a:t>
            </a:r>
            <a:r>
              <a:rPr lang="en-US" sz="1600" dirty="0">
                <a:latin typeface="Gill Sans MT" panose="020B0502020104020203" pitchFamily="34" charset="0"/>
                <a:ea typeface="ヒラギノ角ゴ ProN W3" charset="0"/>
                <a:cs typeface="ヒラギノ角ゴ ProN W3" charset="0"/>
              </a:rPr>
              <a:t>Earth System Research Laboratory, Boulder CO</a:t>
            </a:r>
            <a:br>
              <a:rPr lang="en-US" sz="1600" dirty="0">
                <a:latin typeface="Gill Sans MT" panose="020B0502020104020203" pitchFamily="34" charset="0"/>
                <a:ea typeface="ヒラギノ角ゴ ProN W3" charset="0"/>
                <a:cs typeface="ヒラギノ角ゴ ProN W3" charset="0"/>
              </a:rPr>
            </a:br>
            <a:r>
              <a:rPr lang="en-US" sz="1600" dirty="0">
                <a:latin typeface="Gill Sans MT" panose="020B0502020104020203" pitchFamily="34" charset="0"/>
                <a:ea typeface="ヒラギノ角ゴ ProN W3" charset="0"/>
                <a:cs typeface="ヒラギノ角ゴ ProN W3" charset="0"/>
              </a:rPr>
              <a:t>National Hurricane Center, Miami FL</a:t>
            </a:r>
            <a:br>
              <a:rPr lang="en-US" sz="1600" dirty="0">
                <a:latin typeface="Gill Sans MT" panose="020B0502020104020203" pitchFamily="34" charset="0"/>
                <a:ea typeface="ヒラギノ角ゴ ProN W6" charset="0"/>
                <a:cs typeface="ヒラギノ角ゴ ProN W6" charset="0"/>
              </a:rPr>
            </a:br>
            <a:r>
              <a:rPr lang="en-US" sz="1600" dirty="0">
                <a:latin typeface="Gill Sans MT" panose="020B0502020104020203" pitchFamily="34" charset="0"/>
                <a:ea typeface="ヒラギノ角ゴ ProN W3" charset="0"/>
                <a:cs typeface="ヒラギノ角ゴ ProN W3" charset="0"/>
              </a:rPr>
              <a:t>Joint Typhoon Warning Center, Pearl Harbor HI</a:t>
            </a:r>
            <a:br>
              <a:rPr lang="en-US" sz="1600" dirty="0">
                <a:latin typeface="Gill Sans MT" panose="020B0502020104020203" pitchFamily="34" charset="0"/>
                <a:ea typeface="ヒラギノ角ゴ ProN W6" charset="0"/>
                <a:cs typeface="ヒラギノ角ゴ ProN W6" charset="0"/>
              </a:rPr>
            </a:br>
            <a:r>
              <a:rPr lang="en-US" sz="2000" b="1" i="1" dirty="0">
                <a:solidFill>
                  <a:srgbClr val="008F00"/>
                </a:solidFill>
                <a:latin typeface="Gill Sans MT" panose="020B0502020104020203" pitchFamily="34" charset="0"/>
                <a:ea typeface="ヒラギノ角ゴ ProN W3" charset="0"/>
                <a:cs typeface="ヒラギノ角ゴ ProN W3" charset="0"/>
              </a:rPr>
              <a:t>PCMDI Lawrence Livermore National Laboratory, Livermore CA</a:t>
            </a:r>
            <a:br>
              <a:rPr lang="en-US" sz="2000" b="1" i="1" dirty="0">
                <a:solidFill>
                  <a:srgbClr val="008F00"/>
                </a:solidFill>
                <a:latin typeface="Gill Sans MT" panose="020B0502020104020203" pitchFamily="34" charset="0"/>
                <a:ea typeface="ヒラギノ角ゴ ProN W3" charset="0"/>
                <a:cs typeface="ヒラギノ角ゴ ProN W3" charset="0"/>
              </a:rPr>
            </a:br>
            <a:r>
              <a:rPr lang="en-US" sz="2000" b="1" i="1" dirty="0">
                <a:solidFill>
                  <a:srgbClr val="008F00"/>
                </a:solidFill>
                <a:latin typeface="Gill Sans MT" panose="020B0502020104020203" pitchFamily="34" charset="0"/>
                <a:ea typeface="ヒラギノ角ゴ ProN W3" charset="0"/>
                <a:cs typeface="ヒラギノ角ゴ ProN W3" charset="0"/>
              </a:rPr>
              <a:t>European Centre for Medium-Range Weather Forecasts, </a:t>
            </a:r>
            <a:r>
              <a:rPr lang="en-US" sz="2000" b="1" i="1" dirty="0" err="1">
                <a:solidFill>
                  <a:srgbClr val="008F00"/>
                </a:solidFill>
                <a:latin typeface="Gill Sans MT" panose="020B0502020104020203" pitchFamily="34" charset="0"/>
                <a:ea typeface="ヒラギノ角ゴ ProN W3" charset="0"/>
                <a:cs typeface="ヒラギノ角ゴ ProN W3" charset="0"/>
              </a:rPr>
              <a:t>Shinfield</a:t>
            </a:r>
            <a:r>
              <a:rPr lang="en-US" sz="2000" b="1" i="1" dirty="0">
                <a:solidFill>
                  <a:srgbClr val="008F00"/>
                </a:solidFill>
                <a:latin typeface="Gill Sans MT" panose="020B0502020104020203" pitchFamily="34" charset="0"/>
                <a:ea typeface="ヒラギノ角ゴ ProN W3" charset="0"/>
                <a:cs typeface="ヒラギノ角ゴ ProN W3" charset="0"/>
              </a:rPr>
              <a:t> Park, </a:t>
            </a:r>
            <a:r>
              <a:rPr lang="en-US" sz="2000" b="1" i="1" dirty="0" err="1">
                <a:solidFill>
                  <a:srgbClr val="008F00"/>
                </a:solidFill>
                <a:latin typeface="Gill Sans MT" panose="020B0502020104020203" pitchFamily="34" charset="0"/>
                <a:ea typeface="ヒラギノ角ゴ ProN W3" charset="0"/>
                <a:cs typeface="ヒラギノ角ゴ ProN W3" charset="0"/>
              </a:rPr>
              <a:t>Berskshire</a:t>
            </a:r>
            <a:r>
              <a:rPr lang="en-US" sz="2000" b="1" i="1" dirty="0">
                <a:solidFill>
                  <a:srgbClr val="008F00"/>
                </a:solidFill>
                <a:latin typeface="Gill Sans MT" panose="020B0502020104020203" pitchFamily="34" charset="0"/>
                <a:ea typeface="ヒラギノ角ゴ ProN W3" charset="0"/>
                <a:cs typeface="ヒラギノ角ゴ ProN W3" charset="0"/>
              </a:rPr>
              <a:t>, UK</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6" charset="0"/>
                <a:cs typeface="ヒラギノ角ゴ ProN W6" charset="0"/>
              </a:rPr>
              <a:t>Meteorological Research Institute – </a:t>
            </a:r>
            <a:r>
              <a:rPr lang="en-US" sz="1600" dirty="0">
                <a:solidFill>
                  <a:schemeClr val="tx1"/>
                </a:solidFill>
                <a:latin typeface="Gill Sans MT" panose="020B0502020104020203" pitchFamily="34" charset="0"/>
                <a:ea typeface="ヒラギノ角ゴ ProN W3" charset="0"/>
                <a:cs typeface="ヒラギノ角ゴ ProN W3" charset="0"/>
              </a:rPr>
              <a:t>Japan Meteorological Agency, Tsukuba JAPAN</a:t>
            </a:r>
            <a:br>
              <a:rPr lang="en-US" sz="1600" dirty="0">
                <a:solidFill>
                  <a:schemeClr val="tx1"/>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Space and Naval Warfare Systems Command,  Arlington VA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i="1" dirty="0">
                <a:solidFill>
                  <a:srgbClr val="00B050"/>
                </a:solidFill>
                <a:latin typeface="Gill Sans MT" panose="020B0502020104020203" pitchFamily="34" charset="0"/>
                <a:ea typeface="ヒラギノ角ゴ ProN W3" charset="0"/>
                <a:cs typeface="ヒラギノ角ゴ ProN W3" charset="0"/>
              </a:rPr>
              <a:t>NASA Goddard Space Flight Center, Greenbelt MD</a:t>
            </a:r>
            <a:br>
              <a:rPr lang="en-US" sz="2000" b="1" i="1" dirty="0">
                <a:solidFill>
                  <a:srgbClr val="00B050"/>
                </a:solidFill>
                <a:latin typeface="Gill Sans MT" panose="020B0502020104020203" pitchFamily="34" charset="0"/>
                <a:ea typeface="ヒラギノ角ゴ ProN W3" charset="0"/>
                <a:cs typeface="ヒラギノ角ゴ ProN W3" charset="0"/>
              </a:rPr>
            </a:br>
            <a:r>
              <a:rPr lang="en-US" sz="2000" b="1" i="1" dirty="0">
                <a:solidFill>
                  <a:srgbClr val="008F00"/>
                </a:solidFill>
                <a:latin typeface="Gill Sans MT" panose="020B0502020104020203" pitchFamily="34" charset="0"/>
                <a:ea typeface="ヒラギノ角ゴ ProN W3" charset="0"/>
                <a:cs typeface="ヒラギノ角ゴ ProN W3" charset="0"/>
              </a:rPr>
              <a:t>National Centers for Environmental Prediction, Camp Springs MD</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Naval Postgraduate School, Monterey CA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Fleet Numerical Meteorology and Oceanography Center, Monterey CA</a:t>
            </a:r>
            <a:br>
              <a:rPr lang="en-US" sz="1600" dirty="0">
                <a:solidFill>
                  <a:schemeClr val="tx2"/>
                </a:solidFill>
                <a:latin typeface="Gill Sans MT" panose="020B0502020104020203" pitchFamily="34" charset="0"/>
                <a:ea typeface="ヒラギノ角ゴ ProN W6" charset="0"/>
                <a:cs typeface="ヒラギノ角ゴ ProN W6" charset="0"/>
              </a:rPr>
            </a:br>
            <a:r>
              <a:rPr lang="en-US" sz="1600" dirty="0">
                <a:solidFill>
                  <a:schemeClr val="tx2"/>
                </a:solidFill>
                <a:latin typeface="Gill Sans MT" panose="020B0502020104020203" pitchFamily="34" charset="0"/>
                <a:ea typeface="ヒラギノ角ゴ ProN W3" charset="0"/>
                <a:cs typeface="ヒラギノ角ゴ ProN W3" charset="0"/>
              </a:rPr>
              <a:t>Naval Research Laboratory, Monterey CA</a:t>
            </a:r>
            <a:br>
              <a:rPr lang="en-US" sz="1600" dirty="0">
                <a:solidFill>
                  <a:schemeClr val="tx2"/>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Atlantic Oceanographic and Meteorological Laboratory, Miami FL</a:t>
            </a:r>
            <a:br>
              <a:rPr lang="en-US" sz="1400" dirty="0">
                <a:solidFill>
                  <a:schemeClr val="tx2"/>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Pennsylvania State University, University Park PA</a:t>
            </a:r>
            <a:br>
              <a:rPr lang="en-US" sz="1800" dirty="0">
                <a:solidFill>
                  <a:schemeClr val="tx2"/>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1600" dirty="0">
                <a:solidFill>
                  <a:schemeClr val="tx1"/>
                </a:solidFill>
                <a:latin typeface="Gill Sans MT" panose="020B0502020104020203" pitchFamily="34" charset="0"/>
                <a:ea typeface="ヒラギノ角ゴ ProN W3" charset="0"/>
                <a:cs typeface="ヒラギノ角ゴ ProN W3" charset="0"/>
              </a:rPr>
            </a:b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636270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a:t>
            </a:fld>
            <a:endParaRPr lang="en-US" sz="1200">
              <a:solidFill>
                <a:srgbClr val="000080"/>
              </a:solidFill>
              <a:cs typeface="Gill Sans" charset="0"/>
            </a:endParaRPr>
          </a:p>
        </p:txBody>
      </p:sp>
    </p:spTree>
    <p:extLst>
      <p:ext uri="{BB962C8B-B14F-4D97-AF65-F5344CB8AC3E}">
        <p14:creationId xmlns:p14="http://schemas.microsoft.com/office/powerpoint/2010/main" val="22316991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adeck</a:t>
            </a:r>
            <a:r>
              <a:rPr lang="en-US" sz="4000" dirty="0"/>
              <a:t>’</a:t>
            </a:r>
            <a:br>
              <a:rPr lang="en-US" sz="4000" dirty="0"/>
            </a:br>
            <a:r>
              <a:rPr lang="en-US" sz="2800" b="1" dirty="0">
                <a:latin typeface="Courier" pitchFamily="2" charset="0"/>
              </a:rPr>
              <a:t>/braid1/</a:t>
            </a:r>
            <a:r>
              <a:rPr lang="en-US" sz="2800" b="1" dirty="0" err="1">
                <a:latin typeface="Courier" pitchFamily="2" charset="0"/>
              </a:rPr>
              <a:t>mfiorino</a:t>
            </a:r>
            <a:r>
              <a:rPr lang="en-US" sz="2800" b="1" dirty="0">
                <a:latin typeface="Courier" pitchFamily="2" charset="0"/>
              </a:rPr>
              <a:t>/w22/</a:t>
            </a:r>
            <a:r>
              <a:rPr lang="en-US" sz="2800" b="1" dirty="0" err="1">
                <a:latin typeface="Courier" pitchFamily="2" charset="0"/>
              </a:rPr>
              <a:t>dat</a:t>
            </a:r>
            <a:r>
              <a:rPr lang="en-US" sz="2800" b="1" dirty="0">
                <a:latin typeface="Courier" pitchFamily="2" charset="0"/>
              </a:rPr>
              <a:t>/</a:t>
            </a:r>
            <a:r>
              <a:rPr lang="en-US" sz="2800" b="1" dirty="0" err="1">
                <a:latin typeface="Courier" pitchFamily="2" charset="0"/>
              </a:rPr>
              <a:t>tc</a:t>
            </a:r>
            <a:r>
              <a:rPr lang="en-US" sz="2800" b="1" dirty="0">
                <a:latin typeface="Courier" pitchFamily="2" charset="0"/>
              </a:rPr>
              <a:t>/</a:t>
            </a:r>
            <a:r>
              <a:rPr lang="en-US" sz="2800" b="1" dirty="0" err="1">
                <a:latin typeface="Courier" pitchFamily="2" charset="0"/>
              </a:rPr>
              <a:t>bdeck</a:t>
            </a:r>
            <a:r>
              <a:rPr lang="en-US" sz="2800" b="1" dirty="0">
                <a:latin typeface="Courier" pitchFamily="2" charset="0"/>
              </a:rPr>
              <a:t>/</a:t>
            </a:r>
            <a:r>
              <a:rPr lang="en-US" sz="2800" b="1" dirty="0" err="1">
                <a:latin typeface="Courier" pitchFamily="2" charset="0"/>
              </a:rPr>
              <a:t>jtwc</a:t>
            </a:r>
            <a:r>
              <a:rPr lang="en-US" sz="2800" b="1" dirty="0">
                <a:latin typeface="Courier" pitchFamily="2" charset="0"/>
              </a:rPr>
              <a:t>/awp162022.dat</a:t>
            </a:r>
            <a:endParaRPr lang="en-US" b="1" dirty="0">
              <a:latin typeface="Courier" pitchFamily="2" charset="0"/>
            </a:endParaRPr>
          </a:p>
        </p:txBody>
      </p:sp>
      <p:pic>
        <p:nvPicPr>
          <p:cNvPr id="3" name="Picture 2">
            <a:extLst>
              <a:ext uri="{FF2B5EF4-FFF2-40B4-BE49-F238E27FC236}">
                <a16:creationId xmlns:a16="http://schemas.microsoft.com/office/drawing/2014/main" id="{AE1B68C9-770F-C2F1-4408-26FFA1F7B1AF}"/>
              </a:ext>
            </a:extLst>
          </p:cNvPr>
          <p:cNvPicPr>
            <a:picLocks noChangeAspect="1"/>
          </p:cNvPicPr>
          <p:nvPr/>
        </p:nvPicPr>
        <p:blipFill>
          <a:blip r:embed="rId2"/>
          <a:stretch>
            <a:fillRect/>
          </a:stretch>
        </p:blipFill>
        <p:spPr>
          <a:xfrm>
            <a:off x="585374" y="1041400"/>
            <a:ext cx="11834052" cy="8422560"/>
          </a:xfrm>
          <a:prstGeom prst="rect">
            <a:avLst/>
          </a:prstGeom>
        </p:spPr>
      </p:pic>
      <p:sp>
        <p:nvSpPr>
          <p:cNvPr id="7" name="Title 1">
            <a:extLst>
              <a:ext uri="{FF2B5EF4-FFF2-40B4-BE49-F238E27FC236}">
                <a16:creationId xmlns:a16="http://schemas.microsoft.com/office/drawing/2014/main" id="{9222E37A-5986-8E2D-0048-ECDFAB9EEBB3}"/>
              </a:ext>
            </a:extLst>
          </p:cNvPr>
          <p:cNvSpPr txBox="1">
            <a:spLocks/>
          </p:cNvSpPr>
          <p:nvPr/>
        </p:nvSpPr>
        <p:spPr bwMode="auto">
          <a:xfrm>
            <a:off x="12700" y="6705600"/>
            <a:ext cx="13006294" cy="3048000"/>
          </a:xfrm>
          <a:prstGeom prst="rect">
            <a:avLst/>
          </a:prstGeom>
          <a:solidFill>
            <a:srgbClr val="FCD900"/>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4000" kern="0" dirty="0"/>
              <a:t>	</a:t>
            </a:r>
            <a:r>
              <a:rPr lang="en-US" kern="0" dirty="0"/>
              <a:t>ATCF format – .csv 29 columns</a:t>
            </a:r>
            <a:endParaRPr lang="en-US" sz="4000" kern="0" dirty="0"/>
          </a:p>
          <a:p>
            <a:pPr marL="457200" indent="-457200" algn="l">
              <a:buFont typeface="Arial" panose="020B0604020202020204" pitchFamily="34" charset="0"/>
              <a:buChar char="•"/>
            </a:pPr>
            <a:r>
              <a:rPr lang="en-US" sz="3200" kern="0" dirty="0"/>
              <a:t>operational information including forecaster initial (SJB = Steve Barlow)</a:t>
            </a:r>
          </a:p>
          <a:p>
            <a:pPr marL="457200" indent="-457200" algn="l">
              <a:buFont typeface="Arial" panose="020B0604020202020204" pitchFamily="34" charset="0"/>
              <a:buChar char="•"/>
            </a:pPr>
            <a:r>
              <a:rPr lang="en-US" sz="3200" kern="0" dirty="0"/>
              <a:t>previous 12, 24 h positions</a:t>
            </a:r>
          </a:p>
          <a:p>
            <a:pPr marL="457200" indent="-457200" algn="l">
              <a:buFont typeface="Arial" panose="020B0604020202020204" pitchFamily="34" charset="0"/>
              <a:buChar char="•"/>
            </a:pPr>
            <a:r>
              <a:rPr lang="en-US" sz="3200" kern="0" dirty="0"/>
              <a:t>converted into standard WMO format and sent to operational NWP centers for ‘bogussing’ or TC vortex analysis/initialization…</a:t>
            </a:r>
          </a:p>
          <a:p>
            <a:pPr algn="l"/>
            <a:endParaRPr lang="en-US" sz="3200" kern="0" dirty="0"/>
          </a:p>
          <a:p>
            <a:pPr algn="l"/>
            <a:r>
              <a:rPr lang="en-US" sz="4000" kern="0" dirty="0"/>
              <a:t>	</a:t>
            </a:r>
            <a:endParaRPr lang="en-US" sz="5400" kern="0" dirty="0"/>
          </a:p>
        </p:txBody>
      </p:sp>
    </p:spTree>
    <p:extLst>
      <p:ext uri="{BB962C8B-B14F-4D97-AF65-F5344CB8AC3E}">
        <p14:creationId xmlns:p14="http://schemas.microsoft.com/office/powerpoint/2010/main" val="3475587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4B4B-12F5-F442-3DFB-5394221F82F0}"/>
              </a:ext>
            </a:extLst>
          </p:cNvPr>
          <p:cNvSpPr>
            <a:spLocks noGrp="1"/>
          </p:cNvSpPr>
          <p:nvPr>
            <p:ph type="title"/>
          </p:nvPr>
        </p:nvSpPr>
        <p:spPr/>
        <p:txBody>
          <a:bodyPr/>
          <a:lstStyle/>
          <a:p>
            <a:r>
              <a:rPr lang="en-US" dirty="0" err="1"/>
              <a:t>bdeck</a:t>
            </a:r>
            <a:r>
              <a:rPr lang="en-US" dirty="0"/>
              <a:t> &amp; </a:t>
            </a:r>
            <a:r>
              <a:rPr lang="en-US" dirty="0" err="1"/>
              <a:t>adeck</a:t>
            </a:r>
            <a:r>
              <a:rPr lang="en-US" dirty="0"/>
              <a:t> converted to ‘</a:t>
            </a:r>
            <a:r>
              <a:rPr lang="en-US" dirty="0" err="1"/>
              <a:t>mdeck</a:t>
            </a:r>
            <a:r>
              <a:rPr lang="en-US" dirty="0"/>
              <a:t>’ or merged deck</a:t>
            </a:r>
          </a:p>
        </p:txBody>
      </p:sp>
      <p:sp>
        <p:nvSpPr>
          <p:cNvPr id="3" name="Content Placeholder 2">
            <a:extLst>
              <a:ext uri="{FF2B5EF4-FFF2-40B4-BE49-F238E27FC236}">
                <a16:creationId xmlns:a16="http://schemas.microsoft.com/office/drawing/2014/main" id="{7607250B-9981-20B0-5DC5-72B86813D472}"/>
              </a:ext>
            </a:extLst>
          </p:cNvPr>
          <p:cNvSpPr>
            <a:spLocks noGrp="1"/>
          </p:cNvSpPr>
          <p:nvPr>
            <p:ph idx="1"/>
          </p:nvPr>
        </p:nvSpPr>
        <p:spPr/>
        <p:txBody>
          <a:bodyPr/>
          <a:lstStyle/>
          <a:p>
            <a:r>
              <a:rPr lang="en-US" b="1" i="1" dirty="0" err="1"/>
              <a:t>mdeck</a:t>
            </a:r>
            <a:r>
              <a:rPr lang="en-US" dirty="0"/>
              <a:t> has </a:t>
            </a:r>
            <a:r>
              <a:rPr lang="en-US" b="1" i="1" dirty="0"/>
              <a:t>all storm information </a:t>
            </a:r>
            <a:r>
              <a:rPr lang="en-US" dirty="0"/>
              <a:t>from </a:t>
            </a:r>
            <a:r>
              <a:rPr lang="en-US" b="1" i="1" dirty="0"/>
              <a:t>both data files</a:t>
            </a:r>
          </a:p>
          <a:p>
            <a:r>
              <a:rPr lang="en-US" dirty="0"/>
              <a:t>turned into a </a:t>
            </a:r>
            <a:r>
              <a:rPr lang="en-US" b="1" i="1" dirty="0"/>
              <a:t>.</a:t>
            </a:r>
            <a:r>
              <a:rPr lang="en-US" b="1" i="1" dirty="0" err="1"/>
              <a:t>py</a:t>
            </a:r>
            <a:r>
              <a:rPr lang="en-US" b="1" i="1" dirty="0"/>
              <a:t> object </a:t>
            </a:r>
            <a:r>
              <a:rPr lang="en-US" dirty="0"/>
              <a:t>with ‘variables’ and ‘methods’ for easy access in .</a:t>
            </a:r>
            <a:r>
              <a:rPr lang="en-US" dirty="0" err="1"/>
              <a:t>py</a:t>
            </a:r>
            <a:endParaRPr lang="en-US" dirty="0"/>
          </a:p>
          <a:p>
            <a:r>
              <a:rPr lang="en-US" dirty="0"/>
              <a:t>more significantly … </a:t>
            </a:r>
            <a:r>
              <a:rPr lang="en-US" b="1" i="1" dirty="0" err="1"/>
              <a:t>mdecks</a:t>
            </a:r>
            <a:r>
              <a:rPr lang="en-US" dirty="0"/>
              <a:t> for </a:t>
            </a:r>
            <a:r>
              <a:rPr lang="en-US" b="1" i="1" dirty="0"/>
              <a:t>each </a:t>
            </a:r>
            <a:r>
              <a:rPr lang="en-US" b="1" i="1" dirty="0" err="1"/>
              <a:t>pTC</a:t>
            </a:r>
            <a:r>
              <a:rPr lang="en-US" b="1" i="1" dirty="0"/>
              <a:t> </a:t>
            </a:r>
            <a:r>
              <a:rPr lang="en-US" dirty="0"/>
              <a:t>maintained  </a:t>
            </a:r>
          </a:p>
          <a:p>
            <a:pPr lvl="1"/>
            <a:r>
              <a:rPr lang="en-US" sz="2400" dirty="0" err="1"/>
              <a:t>pTCs</a:t>
            </a:r>
            <a:r>
              <a:rPr lang="en-US" sz="2400" dirty="0"/>
              <a:t> are coded as 9XB (X </a:t>
            </a:r>
            <a:r>
              <a:rPr lang="en-US" sz="2400" dirty="0">
                <a:sym typeface="Wingdings" pitchFamily="2" charset="2"/>
              </a:rPr>
              <a:t> 0,1,...,10 B basin ID W-Western North Pacific (0-90N, 100E-180E)</a:t>
            </a:r>
          </a:p>
          <a:p>
            <a:pPr lvl="1"/>
            <a:r>
              <a:rPr lang="en-US" sz="2400" dirty="0">
                <a:sym typeface="Wingdings" pitchFamily="2" charset="2"/>
              </a:rPr>
              <a:t>in one year there will be multiple 90W</a:t>
            </a:r>
          </a:p>
          <a:p>
            <a:pPr lvl="1"/>
            <a:r>
              <a:rPr lang="en-US" sz="2400" dirty="0">
                <a:sym typeface="Wingdings" pitchFamily="2" charset="2"/>
              </a:rPr>
              <a:t>each instance is coded with letter.  first  A, second B </a:t>
            </a:r>
          </a:p>
          <a:p>
            <a:pPr lvl="1"/>
            <a:r>
              <a:rPr lang="en-US" sz="2400" dirty="0">
                <a:sym typeface="Wingdings" pitchFamily="2" charset="2"/>
              </a:rPr>
              <a:t>91W from JTWC above is actually H1W or the 8</a:t>
            </a:r>
            <a:r>
              <a:rPr lang="en-US" sz="2400" baseline="30000" dirty="0">
                <a:sym typeface="Wingdings" pitchFamily="2" charset="2"/>
              </a:rPr>
              <a:t>th</a:t>
            </a:r>
            <a:r>
              <a:rPr lang="en-US" sz="2400" dirty="0">
                <a:sym typeface="Wingdings" pitchFamily="2" charset="2"/>
              </a:rPr>
              <a:t> 91W</a:t>
            </a:r>
          </a:p>
          <a:p>
            <a:r>
              <a:rPr lang="en-US" b="1" i="1" dirty="0">
                <a:sym typeface="Wingdings" pitchFamily="2" charset="2"/>
              </a:rPr>
              <a:t>actively maintained in .zip files</a:t>
            </a:r>
            <a:r>
              <a:rPr lang="en-US" dirty="0">
                <a:sym typeface="Wingdings" pitchFamily="2" charset="2"/>
              </a:rPr>
              <a:t> from both centers </a:t>
            </a:r>
            <a:r>
              <a:rPr lang="en-US" b="1" i="1" dirty="0">
                <a:sym typeface="Wingdings" pitchFamily="2" charset="2"/>
              </a:rPr>
              <a:t>since 2007</a:t>
            </a:r>
            <a:r>
              <a:rPr lang="en-US" dirty="0">
                <a:sym typeface="Wingdings" pitchFamily="2" charset="2"/>
              </a:rPr>
              <a:t> – the </a:t>
            </a:r>
            <a:r>
              <a:rPr lang="en-US" sz="4000" b="1" i="1" u="sng" dirty="0">
                <a:sym typeface="Wingdings" pitchFamily="2" charset="2"/>
              </a:rPr>
              <a:t>only properly maintained </a:t>
            </a:r>
            <a:r>
              <a:rPr lang="en-US" sz="4000" b="1" i="1" u="sng" dirty="0" err="1">
                <a:sym typeface="Wingdings" pitchFamily="2" charset="2"/>
              </a:rPr>
              <a:t>pTC</a:t>
            </a:r>
            <a:r>
              <a:rPr lang="en-US" sz="4000" b="1" i="1" u="sng" dirty="0">
                <a:sym typeface="Wingdings" pitchFamily="2" charset="2"/>
              </a:rPr>
              <a:t> data set</a:t>
            </a:r>
            <a:endParaRPr lang="en-US" b="1" i="1" u="sng" dirty="0">
              <a:sym typeface="Wingdings" pitchFamily="2" charset="2"/>
            </a:endParaRPr>
          </a:p>
          <a:p>
            <a:r>
              <a:rPr lang="en-US" sz="4000" b="1" i="1" dirty="0">
                <a:sym typeface="Wingdings" pitchFamily="2" charset="2"/>
              </a:rPr>
              <a:t>essential for TC genesis studies</a:t>
            </a:r>
          </a:p>
          <a:p>
            <a:pPr marL="266700" indent="0">
              <a:buNone/>
            </a:pPr>
            <a:endParaRPr lang="en-US" dirty="0"/>
          </a:p>
        </p:txBody>
      </p:sp>
    </p:spTree>
    <p:extLst>
      <p:ext uri="{BB962C8B-B14F-4D97-AF65-F5344CB8AC3E}">
        <p14:creationId xmlns:p14="http://schemas.microsoft.com/office/powerpoint/2010/main" val="35529421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3878"/>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mdeck</a:t>
            </a:r>
            <a:br>
              <a:rPr lang="en-US" sz="4000" dirty="0"/>
            </a:br>
            <a:r>
              <a:rPr lang="en-US" sz="2800" b="1" dirty="0">
                <a:latin typeface="Courier" pitchFamily="2" charset="0"/>
              </a:rPr>
              <a:t>w2-tc-dss-md2-anl.py –S 16w.22</a:t>
            </a:r>
            <a:endParaRPr lang="en-US" sz="4000" dirty="0"/>
          </a:p>
        </p:txBody>
      </p:sp>
      <p:pic>
        <p:nvPicPr>
          <p:cNvPr id="5" name="Picture 4">
            <a:extLst>
              <a:ext uri="{FF2B5EF4-FFF2-40B4-BE49-F238E27FC236}">
                <a16:creationId xmlns:a16="http://schemas.microsoft.com/office/drawing/2014/main" id="{0C3D1C02-A158-42A8-5ABF-55778B7B0102}"/>
              </a:ext>
            </a:extLst>
          </p:cNvPr>
          <p:cNvPicPr>
            <a:picLocks noChangeAspect="1"/>
          </p:cNvPicPr>
          <p:nvPr/>
        </p:nvPicPr>
        <p:blipFill>
          <a:blip r:embed="rId3"/>
          <a:stretch>
            <a:fillRect/>
          </a:stretch>
        </p:blipFill>
        <p:spPr>
          <a:xfrm>
            <a:off x="1778000" y="1041400"/>
            <a:ext cx="9220200" cy="8597614"/>
          </a:xfrm>
          <a:prstGeom prst="rect">
            <a:avLst/>
          </a:prstGeom>
        </p:spPr>
      </p:pic>
      <p:sp>
        <p:nvSpPr>
          <p:cNvPr id="3" name="TextBox 2">
            <a:extLst>
              <a:ext uri="{FF2B5EF4-FFF2-40B4-BE49-F238E27FC236}">
                <a16:creationId xmlns:a16="http://schemas.microsoft.com/office/drawing/2014/main" id="{061C7918-FCDF-0A82-3CB0-6A56B1885DF0}"/>
              </a:ext>
            </a:extLst>
          </p:cNvPr>
          <p:cNvSpPr txBox="1"/>
          <p:nvPr/>
        </p:nvSpPr>
        <p:spPr>
          <a:xfrm>
            <a:off x="1778000" y="1041400"/>
            <a:ext cx="9220200" cy="4826000"/>
          </a:xfrm>
          <a:prstGeom prst="rect">
            <a:avLst/>
          </a:prstGeom>
          <a:solidFill>
            <a:srgbClr val="FCD900">
              <a:alpha val="25566"/>
            </a:srgbClr>
          </a:solidFill>
        </p:spPr>
        <p:txBody>
          <a:bodyPr wrap="square" rtlCol="0">
            <a:noAutofit/>
          </a:bodyPr>
          <a:lstStyle/>
          <a:p>
            <a:endParaRPr lang="en-US" sz="4400" dirty="0">
              <a:solidFill>
                <a:schemeClr val="bg1"/>
              </a:solidFill>
            </a:endParaRPr>
          </a:p>
          <a:p>
            <a:endParaRPr lang="en-US" sz="4400" dirty="0">
              <a:solidFill>
                <a:schemeClr val="bg1"/>
              </a:solidFill>
            </a:endParaRPr>
          </a:p>
          <a:p>
            <a:r>
              <a:rPr lang="en-US" sz="5400" dirty="0">
                <a:solidFill>
                  <a:schemeClr val="bg1"/>
                </a:solidFill>
              </a:rPr>
              <a:t>was a </a:t>
            </a:r>
            <a:r>
              <a:rPr lang="en-US" sz="5400" dirty="0" err="1">
                <a:solidFill>
                  <a:schemeClr val="bg1"/>
                </a:solidFill>
              </a:rPr>
              <a:t>pTC</a:t>
            </a:r>
            <a:r>
              <a:rPr lang="en-US" sz="5400" dirty="0">
                <a:solidFill>
                  <a:schemeClr val="bg1"/>
                </a:solidFill>
              </a:rPr>
              <a:t> for 180 h or 7.5 d</a:t>
            </a:r>
          </a:p>
        </p:txBody>
      </p:sp>
    </p:spTree>
    <p:extLst>
      <p:ext uri="{BB962C8B-B14F-4D97-AF65-F5344CB8AC3E}">
        <p14:creationId xmlns:p14="http://schemas.microsoft.com/office/powerpoint/2010/main" val="9842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5892"/>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16W.2022 NANMODAL </a:t>
            </a:r>
            <a:r>
              <a:rPr kumimoji="0" lang="en-US" sz="4000" b="0" i="0" u="none" strike="noStrike" kern="0" cap="none" spc="0" normalizeH="0" baseline="0" noProof="0" dirty="0" err="1">
                <a:ln>
                  <a:noFill/>
                </a:ln>
                <a:solidFill>
                  <a:srgbClr val="000000"/>
                </a:solidFill>
                <a:effectLst/>
                <a:uLnTx/>
                <a:uFillTx/>
                <a:latin typeface="Gill Sans MT"/>
                <a:ea typeface="ヒラギノ角ゴ ProN W3"/>
                <a:sym typeface="Gill Sans" charset="0"/>
              </a:rPr>
              <a:t>mdeck</a:t>
            </a:r>
            <a:b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2800" b="1" i="0" u="none" strike="noStrike" kern="0" cap="none" spc="0" normalizeH="0" baseline="0" noProof="0" dirty="0">
                <a:ln>
                  <a:noFill/>
                </a:ln>
                <a:solidFill>
                  <a:srgbClr val="000000"/>
                </a:solidFill>
                <a:effectLst/>
                <a:uLnTx/>
                <a:uFillTx/>
                <a:latin typeface="Courier" pitchFamily="2" charset="0"/>
                <a:ea typeface="ヒラギノ角ゴ ProN W3"/>
                <a:sym typeface="Gill Sans" charset="0"/>
              </a:rPr>
              <a:t>w2-tc-dss-md2-anl.py –S 16w.22</a:t>
            </a:r>
            <a:endParaRPr lang="en-US" dirty="0"/>
          </a:p>
        </p:txBody>
      </p:sp>
      <p:pic>
        <p:nvPicPr>
          <p:cNvPr id="5" name="Picture 4">
            <a:extLst>
              <a:ext uri="{FF2B5EF4-FFF2-40B4-BE49-F238E27FC236}">
                <a16:creationId xmlns:a16="http://schemas.microsoft.com/office/drawing/2014/main" id="{0C3D1C02-A158-42A8-5ABF-55778B7B0102}"/>
              </a:ext>
            </a:extLst>
          </p:cNvPr>
          <p:cNvPicPr>
            <a:picLocks noChangeAspect="1"/>
          </p:cNvPicPr>
          <p:nvPr/>
        </p:nvPicPr>
        <p:blipFill>
          <a:blip r:embed="rId3"/>
          <a:stretch>
            <a:fillRect/>
          </a:stretch>
        </p:blipFill>
        <p:spPr>
          <a:xfrm>
            <a:off x="1778000" y="1041400"/>
            <a:ext cx="9220200" cy="8597614"/>
          </a:xfrm>
          <a:prstGeom prst="rect">
            <a:avLst/>
          </a:prstGeom>
        </p:spPr>
      </p:pic>
      <p:pic>
        <p:nvPicPr>
          <p:cNvPr id="6" name="Picture 5">
            <a:extLst>
              <a:ext uri="{FF2B5EF4-FFF2-40B4-BE49-F238E27FC236}">
                <a16:creationId xmlns:a16="http://schemas.microsoft.com/office/drawing/2014/main" id="{FDA54550-F9C5-BF2E-48DA-E2D8D41C7AFB}"/>
              </a:ext>
            </a:extLst>
          </p:cNvPr>
          <p:cNvPicPr>
            <a:picLocks noChangeAspect="1"/>
          </p:cNvPicPr>
          <p:nvPr/>
        </p:nvPicPr>
        <p:blipFill rotWithShape="1">
          <a:blip r:embed="rId4"/>
          <a:srcRect r="54846"/>
          <a:stretch/>
        </p:blipFill>
        <p:spPr>
          <a:xfrm>
            <a:off x="0" y="4590136"/>
            <a:ext cx="10823279" cy="2598323"/>
          </a:xfrm>
          <a:prstGeom prst="rect">
            <a:avLst/>
          </a:prstGeom>
        </p:spPr>
      </p:pic>
      <p:pic>
        <p:nvPicPr>
          <p:cNvPr id="3" name="Picture 2">
            <a:extLst>
              <a:ext uri="{FF2B5EF4-FFF2-40B4-BE49-F238E27FC236}">
                <a16:creationId xmlns:a16="http://schemas.microsoft.com/office/drawing/2014/main" id="{D908710E-DE6A-F999-C9F8-108A5E0DF8F0}"/>
              </a:ext>
            </a:extLst>
          </p:cNvPr>
          <p:cNvPicPr>
            <a:picLocks noChangeAspect="1"/>
          </p:cNvPicPr>
          <p:nvPr/>
        </p:nvPicPr>
        <p:blipFill rotWithShape="1">
          <a:blip r:embed="rId4"/>
          <a:srcRect l="44749" r="-1"/>
          <a:stretch/>
        </p:blipFill>
        <p:spPr>
          <a:xfrm>
            <a:off x="-62832" y="7303045"/>
            <a:ext cx="13039558" cy="2450555"/>
          </a:xfrm>
          <a:prstGeom prst="rect">
            <a:avLst/>
          </a:prstGeom>
        </p:spPr>
      </p:pic>
      <p:sp>
        <p:nvSpPr>
          <p:cNvPr id="4" name="Rounded Rectangular Callout 3">
            <a:extLst>
              <a:ext uri="{FF2B5EF4-FFF2-40B4-BE49-F238E27FC236}">
                <a16:creationId xmlns:a16="http://schemas.microsoft.com/office/drawing/2014/main" id="{56E86914-4FEC-2B65-A6AF-066A0C0D3A28}"/>
              </a:ext>
            </a:extLst>
          </p:cNvPr>
          <p:cNvSpPr/>
          <p:nvPr/>
        </p:nvSpPr>
        <p:spPr bwMode="auto">
          <a:xfrm>
            <a:off x="5494423" y="6765373"/>
            <a:ext cx="7543797" cy="1055608"/>
          </a:xfrm>
          <a:prstGeom prst="wedgeRoundRectCallout">
            <a:avLst>
              <a:gd name="adj1" fmla="val -16379"/>
              <a:gd name="adj2" fmla="val 167272"/>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ED – Explosive Deeping &gt;= 50 kt / 24 h</a:t>
            </a:r>
            <a:endParaRPr lang="en-US" sz="1800" b="1" dirty="0">
              <a:solidFill>
                <a:srgbClr val="000090"/>
              </a:solidFill>
              <a:latin typeface="Gill Sans MT" panose="020B0502020104020203" pitchFamily="34" charset="0"/>
            </a:endParaRPr>
          </a:p>
        </p:txBody>
      </p:sp>
      <p:sp>
        <p:nvSpPr>
          <p:cNvPr id="9" name="Rounded Rectangular Callout 8">
            <a:extLst>
              <a:ext uri="{FF2B5EF4-FFF2-40B4-BE49-F238E27FC236}">
                <a16:creationId xmlns:a16="http://schemas.microsoft.com/office/drawing/2014/main" id="{4973E704-DE6D-68DB-80B8-95D905B1E743}"/>
              </a:ext>
            </a:extLst>
          </p:cNvPr>
          <p:cNvSpPr/>
          <p:nvPr/>
        </p:nvSpPr>
        <p:spPr bwMode="auto">
          <a:xfrm>
            <a:off x="1625600" y="5737681"/>
            <a:ext cx="4419600" cy="1055608"/>
          </a:xfrm>
          <a:prstGeom prst="wedgeRoundRectCallout">
            <a:avLst>
              <a:gd name="adj1" fmla="val 26444"/>
              <a:gd name="adj2" fmla="val 28884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latin typeface="Gill Sans MT" panose="020B0502020104020203" pitchFamily="34" charset="0"/>
              </a:rPr>
              <a:t>sACEd</a:t>
            </a:r>
            <a:endParaRPr lang="en-US" sz="1800" b="1" dirty="0">
              <a:solidFill>
                <a:srgbClr val="000090"/>
              </a:solidFill>
              <a:latin typeface="Gill Sans MT" panose="020B0502020104020203" pitchFamily="34" charset="0"/>
            </a:endParaRPr>
          </a:p>
        </p:txBody>
      </p:sp>
      <p:sp>
        <p:nvSpPr>
          <p:cNvPr id="10" name="Rounded Rectangular Callout 9">
            <a:extLst>
              <a:ext uri="{FF2B5EF4-FFF2-40B4-BE49-F238E27FC236}">
                <a16:creationId xmlns:a16="http://schemas.microsoft.com/office/drawing/2014/main" id="{E1402345-71B4-525F-E29E-084FF050E164}"/>
              </a:ext>
            </a:extLst>
          </p:cNvPr>
          <p:cNvSpPr/>
          <p:nvPr/>
        </p:nvSpPr>
        <p:spPr bwMode="auto">
          <a:xfrm>
            <a:off x="-215900" y="6874875"/>
            <a:ext cx="4419600" cy="1055608"/>
          </a:xfrm>
          <a:prstGeom prst="wedgeRoundRectCallout">
            <a:avLst>
              <a:gd name="adj1" fmla="val -7676"/>
              <a:gd name="adj2" fmla="val 19158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latin typeface="Gill Sans MT" panose="020B0502020104020203" pitchFamily="34" charset="0"/>
              </a:rPr>
              <a:t>lat</a:t>
            </a:r>
            <a:r>
              <a:rPr lang="en-US" sz="2800" b="1" dirty="0">
                <a:solidFill>
                  <a:srgbClr val="000090"/>
                </a:solidFill>
                <a:latin typeface="Gill Sans MT" panose="020B0502020104020203" pitchFamily="34" charset="0"/>
              </a:rPr>
              <a:t>/</a:t>
            </a:r>
            <a:r>
              <a:rPr lang="en-US" sz="2800" b="1" dirty="0" err="1">
                <a:solidFill>
                  <a:srgbClr val="000090"/>
                </a:solidFill>
                <a:latin typeface="Gill Sans MT" panose="020B0502020104020203" pitchFamily="34" charset="0"/>
              </a:rPr>
              <a:t>lon</a:t>
            </a:r>
            <a:r>
              <a:rPr lang="en-US" sz="2800" b="1" dirty="0">
                <a:solidFill>
                  <a:srgbClr val="000090"/>
                </a:solidFill>
                <a:latin typeface="Gill Sans MT" panose="020B0502020104020203" pitchFamily="34" charset="0"/>
              </a:rPr>
              <a:t> range</a:t>
            </a:r>
            <a:endParaRPr lang="en-US" sz="1800" b="1" dirty="0">
              <a:solidFill>
                <a:srgbClr val="000090"/>
              </a:solidFill>
              <a:latin typeface="Gill Sans MT" panose="020B0502020104020203" pitchFamily="34" charset="0"/>
            </a:endParaRPr>
          </a:p>
        </p:txBody>
      </p:sp>
      <p:sp>
        <p:nvSpPr>
          <p:cNvPr id="11" name="Rounded Rectangular Callout 10">
            <a:extLst>
              <a:ext uri="{FF2B5EF4-FFF2-40B4-BE49-F238E27FC236}">
                <a16:creationId xmlns:a16="http://schemas.microsoft.com/office/drawing/2014/main" id="{5FD31530-A058-685A-4472-B2B60EE1BB4A}"/>
              </a:ext>
            </a:extLst>
          </p:cNvPr>
          <p:cNvSpPr/>
          <p:nvPr/>
        </p:nvSpPr>
        <p:spPr bwMode="auto">
          <a:xfrm>
            <a:off x="8585200" y="7830849"/>
            <a:ext cx="4419600" cy="1055608"/>
          </a:xfrm>
          <a:prstGeom prst="wedgeRoundRectCallout">
            <a:avLst>
              <a:gd name="adj1" fmla="val -17113"/>
              <a:gd name="adj2" fmla="val 9432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time to genesis and </a:t>
            </a:r>
            <a:r>
              <a:rPr lang="en-US" sz="2800" b="1" dirty="0" err="1">
                <a:solidFill>
                  <a:srgbClr val="000090"/>
                </a:solidFill>
                <a:latin typeface="Gill Sans MT" panose="020B0502020104020203" pitchFamily="34" charset="0"/>
              </a:rPr>
              <a:t>pTC</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59318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dirty="0"/>
              <a:t>16W.2022 </a:t>
            </a:r>
            <a:r>
              <a:rPr lang="en-US" dirty="0" err="1"/>
              <a:t>SuperTyphoon</a:t>
            </a:r>
            <a:r>
              <a:rPr lang="en-US" dirty="0"/>
              <a:t> NANMODAL</a:t>
            </a:r>
            <a:br>
              <a:rPr lang="en-US" dirty="0"/>
            </a:br>
            <a:r>
              <a:rPr kumimoji="0" lang="en-US" sz="2800" b="1" i="0" u="none" strike="noStrike" kern="0" cap="none" spc="0" normalizeH="0" baseline="0" noProof="0" dirty="0">
                <a:ln>
                  <a:noFill/>
                </a:ln>
                <a:solidFill>
                  <a:srgbClr val="000000"/>
                </a:solidFill>
                <a:effectLst/>
                <a:uLnTx/>
                <a:uFillTx/>
                <a:latin typeface="Courier" pitchFamily="2" charset="0"/>
                <a:ea typeface="ヒラギノ角ゴ ProN W3"/>
                <a:sym typeface="Gill Sans" charset="0"/>
              </a:rPr>
              <a:t>w2-tc-dss-md2-anl.py –S 16w.22 –X</a:t>
            </a:r>
            <a:endParaRPr lang="en-US" dirty="0"/>
          </a:p>
        </p:txBody>
      </p:sp>
      <p:pic>
        <p:nvPicPr>
          <p:cNvPr id="3" name="Picture 2">
            <a:extLst>
              <a:ext uri="{FF2B5EF4-FFF2-40B4-BE49-F238E27FC236}">
                <a16:creationId xmlns:a16="http://schemas.microsoft.com/office/drawing/2014/main" id="{9A15E80A-A415-A063-F019-8871EA47D800}"/>
              </a:ext>
            </a:extLst>
          </p:cNvPr>
          <p:cNvPicPr>
            <a:picLocks noChangeAspect="1"/>
          </p:cNvPicPr>
          <p:nvPr/>
        </p:nvPicPr>
        <p:blipFill>
          <a:blip r:embed="rId2"/>
          <a:stretch>
            <a:fillRect/>
          </a:stretch>
        </p:blipFill>
        <p:spPr>
          <a:xfrm>
            <a:off x="890841" y="1077155"/>
            <a:ext cx="11223117" cy="8676445"/>
          </a:xfrm>
          <a:prstGeom prst="rect">
            <a:avLst/>
          </a:prstGeom>
        </p:spPr>
      </p:pic>
      <p:sp>
        <p:nvSpPr>
          <p:cNvPr id="4" name="Rounded Rectangular Callout 3">
            <a:extLst>
              <a:ext uri="{FF2B5EF4-FFF2-40B4-BE49-F238E27FC236}">
                <a16:creationId xmlns:a16="http://schemas.microsoft.com/office/drawing/2014/main" id="{3E30BB2A-AAE2-123D-8CDE-E4703716E843}"/>
              </a:ext>
            </a:extLst>
          </p:cNvPr>
          <p:cNvSpPr/>
          <p:nvPr/>
        </p:nvSpPr>
        <p:spPr bwMode="auto">
          <a:xfrm>
            <a:off x="7188200" y="3821192"/>
            <a:ext cx="2971800" cy="1055608"/>
          </a:xfrm>
          <a:prstGeom prst="wedgeRoundRectCallout">
            <a:avLst>
              <a:gd name="adj1" fmla="val -52322"/>
              <a:gd name="adj2" fmla="val 18398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rPr>
              <a:t>pTC</a:t>
            </a:r>
            <a:r>
              <a:rPr lang="en-US" sz="2800" b="1" dirty="0">
                <a:solidFill>
                  <a:srgbClr val="000090"/>
                </a:solidFill>
              </a:rPr>
              <a:t> stage</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as 92W (F2W)</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809329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35B4-1DE7-D382-B8BE-AFF961B6F68E}"/>
              </a:ext>
            </a:extLst>
          </p:cNvPr>
          <p:cNvSpPr>
            <a:spLocks noGrp="1"/>
          </p:cNvSpPr>
          <p:nvPr>
            <p:ph type="title"/>
          </p:nvPr>
        </p:nvSpPr>
        <p:spPr/>
        <p:txBody>
          <a:bodyPr/>
          <a:lstStyle/>
          <a:p>
            <a:r>
              <a:rPr lang="en-US" sz="4000" dirty="0"/>
              <a:t>WPAC 2022 summary</a:t>
            </a:r>
            <a:br>
              <a:rPr lang="en-US" sz="4000" dirty="0"/>
            </a:br>
            <a:r>
              <a:rPr lang="en-US" sz="2800" b="1" dirty="0">
                <a:latin typeface="Courier" pitchFamily="2" charset="0"/>
              </a:rPr>
              <a:t>w2-tc-dss-md2-anl.py –S w.22 -s</a:t>
            </a:r>
            <a:endParaRPr lang="en-US" sz="4000" b="1" dirty="0">
              <a:latin typeface="Courier" pitchFamily="2" charset="0"/>
            </a:endParaRPr>
          </a:p>
        </p:txBody>
      </p:sp>
      <p:pic>
        <p:nvPicPr>
          <p:cNvPr id="4" name="Picture 3">
            <a:extLst>
              <a:ext uri="{FF2B5EF4-FFF2-40B4-BE49-F238E27FC236}">
                <a16:creationId xmlns:a16="http://schemas.microsoft.com/office/drawing/2014/main" id="{4EE963D9-5133-1418-025D-A8F79339139E}"/>
              </a:ext>
            </a:extLst>
          </p:cNvPr>
          <p:cNvPicPr>
            <a:picLocks noChangeAspect="1"/>
          </p:cNvPicPr>
          <p:nvPr/>
        </p:nvPicPr>
        <p:blipFill>
          <a:blip r:embed="rId2"/>
          <a:stretch>
            <a:fillRect/>
          </a:stretch>
        </p:blipFill>
        <p:spPr>
          <a:xfrm>
            <a:off x="939800" y="1045410"/>
            <a:ext cx="11658600" cy="7618491"/>
          </a:xfrm>
          <a:prstGeom prst="rect">
            <a:avLst/>
          </a:prstGeom>
        </p:spPr>
      </p:pic>
      <p:sp>
        <p:nvSpPr>
          <p:cNvPr id="5" name="Title 1">
            <a:extLst>
              <a:ext uri="{FF2B5EF4-FFF2-40B4-BE49-F238E27FC236}">
                <a16:creationId xmlns:a16="http://schemas.microsoft.com/office/drawing/2014/main" id="{BFB04187-F0FD-468C-9F39-34C874D6B246}"/>
              </a:ext>
            </a:extLst>
          </p:cNvPr>
          <p:cNvSpPr txBox="1">
            <a:spLocks/>
          </p:cNvSpPr>
          <p:nvPr/>
        </p:nvSpPr>
        <p:spPr bwMode="auto">
          <a:xfrm>
            <a:off x="-1494" y="6019800"/>
            <a:ext cx="13006294" cy="3733800"/>
          </a:xfrm>
          <a:prstGeom prst="rect">
            <a:avLst/>
          </a:prstGeom>
          <a:solidFill>
            <a:srgbClr val="FCD900">
              <a:alpha val="87715"/>
            </a:srgbClr>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l"/>
            <a:r>
              <a:rPr lang="en-US" sz="4000" kern="0" dirty="0"/>
              <a:t>	</a:t>
            </a:r>
            <a:r>
              <a:rPr lang="en-US" u="sng" kern="0" dirty="0"/>
              <a:t>WPAC 2022 summary</a:t>
            </a:r>
            <a:br>
              <a:rPr lang="en-US" sz="4000" kern="0" dirty="0"/>
            </a:br>
            <a:r>
              <a:rPr lang="en-US" sz="4000" kern="0" dirty="0"/>
              <a:t>	23 NN storms or 23 TC</a:t>
            </a:r>
          </a:p>
          <a:p>
            <a:pPr algn="l"/>
            <a:r>
              <a:rPr lang="en-US" sz="4000" kern="0" dirty="0"/>
              <a:t>	61 9X storms or 61 </a:t>
            </a:r>
            <a:r>
              <a:rPr lang="en-US" sz="4000" kern="0" dirty="0" err="1"/>
              <a:t>pTCs</a:t>
            </a:r>
            <a:endParaRPr lang="en-US" sz="4000" kern="0" dirty="0"/>
          </a:p>
          <a:p>
            <a:pPr algn="l"/>
            <a:r>
              <a:rPr lang="en-US" sz="4000" kern="0" dirty="0"/>
              <a:t>	formation rate: 23/61 = 38%</a:t>
            </a:r>
          </a:p>
          <a:p>
            <a:r>
              <a:rPr lang="en-US" sz="5400" kern="0" dirty="0"/>
              <a:t>38% of </a:t>
            </a:r>
            <a:r>
              <a:rPr lang="en-US" sz="5400" kern="0" dirty="0" err="1"/>
              <a:t>pTCs</a:t>
            </a:r>
            <a:r>
              <a:rPr lang="en-US" sz="5400" kern="0" dirty="0"/>
              <a:t> became TCs and 62% did not</a:t>
            </a:r>
          </a:p>
        </p:txBody>
      </p:sp>
      <p:sp>
        <p:nvSpPr>
          <p:cNvPr id="3" name="Rounded Rectangular Callout 2">
            <a:extLst>
              <a:ext uri="{FF2B5EF4-FFF2-40B4-BE49-F238E27FC236}">
                <a16:creationId xmlns:a16="http://schemas.microsoft.com/office/drawing/2014/main" id="{E7FADB4A-3BAD-0702-BD41-0AE17B44B5FC}"/>
              </a:ext>
            </a:extLst>
          </p:cNvPr>
          <p:cNvSpPr/>
          <p:nvPr/>
        </p:nvSpPr>
        <p:spPr bwMode="auto">
          <a:xfrm>
            <a:off x="2844800" y="1626155"/>
            <a:ext cx="6172200" cy="2281476"/>
          </a:xfrm>
          <a:prstGeom prst="wedgeRoundRectCallout">
            <a:avLst>
              <a:gd name="adj1" fmla="val 65138"/>
              <a:gd name="adj2" fmla="val 8982"/>
              <a:gd name="adj3" fmla="val 16667"/>
            </a:avLst>
          </a:prstGeom>
          <a:solidFill>
            <a:srgbClr val="FCD900">
              <a:alpha val="8218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i="1" u="sng" dirty="0">
                <a:solidFill>
                  <a:srgbClr val="000090"/>
                </a:solidFill>
              </a:rPr>
              <a:t>9 of 24 storms </a:t>
            </a:r>
            <a:r>
              <a:rPr lang="en-US" sz="3600" b="1" i="1" u="sng" dirty="0">
                <a:solidFill>
                  <a:srgbClr val="000090"/>
                </a:solidFill>
                <a:latin typeface="Gill Sans MT" panose="020B0502020104020203" pitchFamily="34" charset="0"/>
              </a:rPr>
              <a:t>did RI</a:t>
            </a:r>
            <a:endParaRPr lang="en-US" sz="3200" b="1" i="1" u="sng" dirty="0">
              <a:solidFill>
                <a:srgbClr val="000090"/>
              </a:solidFill>
              <a:latin typeface="Gill Sans MT" panose="020B0502020104020203"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Rapid Intensification (30 kt / 24 h)</a:t>
            </a:r>
          </a:p>
          <a:p>
            <a:pPr marL="0" marR="0" indent="0" algn="ctr" defTabSz="914400" rtl="0" eaLnBrk="1" fontAlgn="base" latinLnBrk="0" hangingPunct="1">
              <a:lnSpc>
                <a:spcPct val="100000"/>
              </a:lnSpc>
              <a:spcBef>
                <a:spcPct val="0"/>
              </a:spcBef>
              <a:spcAft>
                <a:spcPct val="0"/>
              </a:spcAft>
              <a:buClrTx/>
              <a:buSzTx/>
              <a:buFontTx/>
              <a:buNone/>
              <a:tabLst/>
            </a:pPr>
            <a:r>
              <a:rPr lang="en-US" sz="3600" b="1" i="1" u="sng" dirty="0">
                <a:solidFill>
                  <a:srgbClr val="000090"/>
                </a:solidFill>
                <a:latin typeface="Gill Sans MT" panose="020B0502020104020203" pitchFamily="34" charset="0"/>
              </a:rPr>
              <a:t>4 of 9 RI storms did ED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Explosive Deepening (50kt / 24h)</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470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BD3C-ABCE-9EEA-182B-62AB7220C104}"/>
              </a:ext>
            </a:extLst>
          </p:cNvPr>
          <p:cNvSpPr>
            <a:spLocks noGrp="1"/>
          </p:cNvSpPr>
          <p:nvPr>
            <p:ph type="title"/>
          </p:nvPr>
        </p:nvSpPr>
        <p:spPr/>
        <p:txBody>
          <a:bodyPr/>
          <a:lstStyle/>
          <a:p>
            <a:r>
              <a:rPr lang="en-US" sz="4000" dirty="0"/>
              <a:t>WPAC 2007-2022 (15 y)</a:t>
            </a:r>
            <a:br>
              <a:rPr lang="en-US" sz="2800" dirty="0"/>
            </a:br>
            <a:r>
              <a:rPr lang="en-US" sz="2400" dirty="0"/>
              <a:t>Seasonal </a:t>
            </a:r>
            <a:r>
              <a:rPr lang="en-US" sz="2400" b="1" i="1" dirty="0"/>
              <a:t>Formation</a:t>
            </a:r>
            <a:r>
              <a:rPr lang="en-US" sz="2400" dirty="0"/>
              <a:t> Rate (#TC/#</a:t>
            </a:r>
            <a:r>
              <a:rPr lang="en-US" sz="2400" dirty="0" err="1"/>
              <a:t>pTCs</a:t>
            </a:r>
            <a:r>
              <a:rPr lang="en-US" sz="2400" dirty="0"/>
              <a:t>) &amp; </a:t>
            </a:r>
            <a:r>
              <a:rPr lang="en-US" sz="2400" b="1" i="1" dirty="0"/>
              <a:t>time to genesis </a:t>
            </a:r>
            <a:r>
              <a:rPr lang="en-US" sz="2400" dirty="0"/>
              <a:t>(from </a:t>
            </a:r>
            <a:r>
              <a:rPr lang="en-US" sz="2400" dirty="0" err="1"/>
              <a:t>pTC</a:t>
            </a:r>
            <a:r>
              <a:rPr lang="en-US" sz="2400" dirty="0"/>
              <a:t> </a:t>
            </a:r>
            <a:r>
              <a:rPr lang="en-US" sz="2400" dirty="0">
                <a:sym typeface="Wingdings" pitchFamily="2" charset="2"/>
              </a:rPr>
              <a:t>TC)</a:t>
            </a:r>
            <a:endParaRPr lang="en-US" sz="2400" dirty="0"/>
          </a:p>
        </p:txBody>
      </p:sp>
      <p:grpSp>
        <p:nvGrpSpPr>
          <p:cNvPr id="6" name="Group 5">
            <a:extLst>
              <a:ext uri="{FF2B5EF4-FFF2-40B4-BE49-F238E27FC236}">
                <a16:creationId xmlns:a16="http://schemas.microsoft.com/office/drawing/2014/main" id="{81681A80-97BC-847E-83E8-2162B7C7FF0F}"/>
              </a:ext>
            </a:extLst>
          </p:cNvPr>
          <p:cNvGrpSpPr/>
          <p:nvPr/>
        </p:nvGrpSpPr>
        <p:grpSpPr>
          <a:xfrm>
            <a:off x="1737360" y="1280160"/>
            <a:ext cx="9509760" cy="7132320"/>
            <a:chOff x="1737360" y="1280160"/>
            <a:chExt cx="9509760" cy="7132320"/>
          </a:xfrm>
        </p:grpSpPr>
        <p:pic>
          <p:nvPicPr>
            <p:cNvPr id="4" name="Picture 3">
              <a:extLst>
                <a:ext uri="{FF2B5EF4-FFF2-40B4-BE49-F238E27FC236}">
                  <a16:creationId xmlns:a16="http://schemas.microsoft.com/office/drawing/2014/main" id="{F35C48FF-FBD7-1663-800F-AE11B25F4F20}"/>
                </a:ext>
              </a:extLst>
            </p:cNvPr>
            <p:cNvPicPr>
              <a:picLocks noChangeAspect="1"/>
            </p:cNvPicPr>
            <p:nvPr/>
          </p:nvPicPr>
          <p:blipFill>
            <a:blip r:embed="rId2"/>
            <a:stretch>
              <a:fillRect/>
            </a:stretch>
          </p:blipFill>
          <p:spPr>
            <a:xfrm>
              <a:off x="1737360" y="1280160"/>
              <a:ext cx="9509760" cy="7132320"/>
            </a:xfrm>
            <a:prstGeom prst="rect">
              <a:avLst/>
            </a:prstGeom>
          </p:spPr>
        </p:pic>
        <p:sp>
          <p:nvSpPr>
            <p:cNvPr id="5" name="TextBox 4">
              <a:extLst>
                <a:ext uri="{FF2B5EF4-FFF2-40B4-BE49-F238E27FC236}">
                  <a16:creationId xmlns:a16="http://schemas.microsoft.com/office/drawing/2014/main" id="{6EFABD14-999E-4C5A-53F6-19F42DD9B327}"/>
                </a:ext>
              </a:extLst>
            </p:cNvPr>
            <p:cNvSpPr txBox="1"/>
            <p:nvPr/>
          </p:nvSpPr>
          <p:spPr>
            <a:xfrm>
              <a:off x="7340600" y="2209800"/>
              <a:ext cx="2971800" cy="2431435"/>
            </a:xfrm>
            <a:prstGeom prst="rect">
              <a:avLst/>
            </a:prstGeom>
            <a:solidFill>
              <a:srgbClr val="FCD900"/>
            </a:solidFill>
          </p:spPr>
          <p:txBody>
            <a:bodyPr wrap="square" rtlCol="0">
              <a:spAutoFit/>
            </a:bodyPr>
            <a:lstStyle/>
            <a:p>
              <a:r>
                <a:rPr lang="en-US" dirty="0"/>
                <a:t>WPAC </a:t>
              </a:r>
            </a:p>
            <a:p>
              <a:r>
                <a:rPr lang="en-US" sz="3200" dirty="0"/>
                <a:t>2007-2022</a:t>
              </a:r>
            </a:p>
            <a:p>
              <a:r>
                <a:rPr lang="en-US" dirty="0"/>
                <a:t>F=35%</a:t>
              </a:r>
            </a:p>
            <a:p>
              <a:r>
                <a:rPr lang="en-US" dirty="0" err="1"/>
                <a:t>Tg</a:t>
              </a:r>
              <a:r>
                <a:rPr lang="en-US" dirty="0"/>
                <a:t>=3.7d</a:t>
              </a:r>
            </a:p>
          </p:txBody>
        </p:sp>
      </p:grpSp>
      <p:grpSp>
        <p:nvGrpSpPr>
          <p:cNvPr id="12" name="Group 11">
            <a:extLst>
              <a:ext uri="{FF2B5EF4-FFF2-40B4-BE49-F238E27FC236}">
                <a16:creationId xmlns:a16="http://schemas.microsoft.com/office/drawing/2014/main" id="{8459D666-442C-6D0A-4AFC-0519AC9204EA}"/>
              </a:ext>
            </a:extLst>
          </p:cNvPr>
          <p:cNvGrpSpPr/>
          <p:nvPr/>
        </p:nvGrpSpPr>
        <p:grpSpPr>
          <a:xfrm>
            <a:off x="1757680" y="1280160"/>
            <a:ext cx="9509760" cy="7132320"/>
            <a:chOff x="1737360" y="1280160"/>
            <a:chExt cx="9509760" cy="7132320"/>
          </a:xfrm>
        </p:grpSpPr>
        <p:pic>
          <p:nvPicPr>
            <p:cNvPr id="11" name="Picture 10">
              <a:extLst>
                <a:ext uri="{FF2B5EF4-FFF2-40B4-BE49-F238E27FC236}">
                  <a16:creationId xmlns:a16="http://schemas.microsoft.com/office/drawing/2014/main" id="{B81F41EF-0C2A-61CE-F572-8BCA2B085556}"/>
                </a:ext>
              </a:extLst>
            </p:cNvPr>
            <p:cNvPicPr>
              <a:picLocks noChangeAspect="1"/>
            </p:cNvPicPr>
            <p:nvPr/>
          </p:nvPicPr>
          <p:blipFill>
            <a:blip r:embed="rId3"/>
            <a:stretch>
              <a:fillRect/>
            </a:stretch>
          </p:blipFill>
          <p:spPr>
            <a:xfrm>
              <a:off x="1737360" y="1280160"/>
              <a:ext cx="9509760" cy="7132320"/>
            </a:xfrm>
            <a:prstGeom prst="rect">
              <a:avLst/>
            </a:prstGeom>
          </p:spPr>
        </p:pic>
        <p:sp>
          <p:nvSpPr>
            <p:cNvPr id="9" name="TextBox 8">
              <a:extLst>
                <a:ext uri="{FF2B5EF4-FFF2-40B4-BE49-F238E27FC236}">
                  <a16:creationId xmlns:a16="http://schemas.microsoft.com/office/drawing/2014/main" id="{DEC16A3F-00F5-DAAE-E174-221AB5DC36C3}"/>
                </a:ext>
              </a:extLst>
            </p:cNvPr>
            <p:cNvSpPr txBox="1"/>
            <p:nvPr/>
          </p:nvSpPr>
          <p:spPr>
            <a:xfrm>
              <a:off x="7340600" y="2214562"/>
              <a:ext cx="2971800" cy="2431435"/>
            </a:xfrm>
            <a:prstGeom prst="rect">
              <a:avLst/>
            </a:prstGeom>
            <a:solidFill>
              <a:srgbClr val="FCD900"/>
            </a:solidFill>
          </p:spPr>
          <p:txBody>
            <a:bodyPr wrap="square" rtlCol="0">
              <a:spAutoFit/>
            </a:bodyPr>
            <a:lstStyle/>
            <a:p>
              <a:r>
                <a:rPr lang="en-US" dirty="0"/>
                <a:t>WPAC </a:t>
              </a:r>
            </a:p>
            <a:p>
              <a:r>
                <a:rPr lang="en-US" sz="3200" dirty="0"/>
                <a:t>2007-2009</a:t>
              </a:r>
            </a:p>
            <a:p>
              <a:r>
                <a:rPr lang="en-US" dirty="0"/>
                <a:t>F=26%</a:t>
              </a:r>
            </a:p>
            <a:p>
              <a:r>
                <a:rPr lang="en-US" dirty="0" err="1"/>
                <a:t>Tg</a:t>
              </a:r>
              <a:r>
                <a:rPr lang="en-US" dirty="0"/>
                <a:t>=3.3d</a:t>
              </a:r>
            </a:p>
          </p:txBody>
        </p:sp>
      </p:grpSp>
      <p:grpSp>
        <p:nvGrpSpPr>
          <p:cNvPr id="18" name="Group 17">
            <a:extLst>
              <a:ext uri="{FF2B5EF4-FFF2-40B4-BE49-F238E27FC236}">
                <a16:creationId xmlns:a16="http://schemas.microsoft.com/office/drawing/2014/main" id="{B367D553-CF9E-C0F2-BE21-DE67536F9038}"/>
              </a:ext>
            </a:extLst>
          </p:cNvPr>
          <p:cNvGrpSpPr/>
          <p:nvPr/>
        </p:nvGrpSpPr>
        <p:grpSpPr>
          <a:xfrm>
            <a:off x="1737360" y="1280160"/>
            <a:ext cx="9509760" cy="7132320"/>
            <a:chOff x="1737360" y="1280160"/>
            <a:chExt cx="9509760" cy="7132320"/>
          </a:xfrm>
        </p:grpSpPr>
        <p:pic>
          <p:nvPicPr>
            <p:cNvPr id="17" name="Picture 16">
              <a:extLst>
                <a:ext uri="{FF2B5EF4-FFF2-40B4-BE49-F238E27FC236}">
                  <a16:creationId xmlns:a16="http://schemas.microsoft.com/office/drawing/2014/main" id="{D05F46A9-457E-20BC-3237-9C0581740C62}"/>
                </a:ext>
              </a:extLst>
            </p:cNvPr>
            <p:cNvPicPr>
              <a:picLocks noChangeAspect="1"/>
            </p:cNvPicPr>
            <p:nvPr/>
          </p:nvPicPr>
          <p:blipFill>
            <a:blip r:embed="rId4"/>
            <a:stretch>
              <a:fillRect/>
            </a:stretch>
          </p:blipFill>
          <p:spPr>
            <a:xfrm>
              <a:off x="1737360" y="1280160"/>
              <a:ext cx="9509760" cy="7132320"/>
            </a:xfrm>
            <a:prstGeom prst="rect">
              <a:avLst/>
            </a:prstGeom>
          </p:spPr>
        </p:pic>
        <p:sp>
          <p:nvSpPr>
            <p:cNvPr id="15" name="TextBox 14">
              <a:extLst>
                <a:ext uri="{FF2B5EF4-FFF2-40B4-BE49-F238E27FC236}">
                  <a16:creationId xmlns:a16="http://schemas.microsoft.com/office/drawing/2014/main" id="{161C9A38-15CD-293B-B956-7DF4FBECF314}"/>
                </a:ext>
              </a:extLst>
            </p:cNvPr>
            <p:cNvSpPr txBox="1"/>
            <p:nvPr/>
          </p:nvSpPr>
          <p:spPr>
            <a:xfrm>
              <a:off x="7305842" y="2205038"/>
              <a:ext cx="2971800" cy="2431435"/>
            </a:xfrm>
            <a:prstGeom prst="rect">
              <a:avLst/>
            </a:prstGeom>
            <a:solidFill>
              <a:srgbClr val="FCD900"/>
            </a:solidFill>
          </p:spPr>
          <p:txBody>
            <a:bodyPr wrap="square" rtlCol="0">
              <a:spAutoFit/>
            </a:bodyPr>
            <a:lstStyle/>
            <a:p>
              <a:r>
                <a:rPr lang="en-US" dirty="0"/>
                <a:t>WPAC </a:t>
              </a:r>
            </a:p>
            <a:p>
              <a:r>
                <a:rPr lang="en-US" sz="3200" dirty="0"/>
                <a:t>2019-2022</a:t>
              </a:r>
            </a:p>
            <a:p>
              <a:r>
                <a:rPr lang="en-US" dirty="0"/>
                <a:t>F=50%</a:t>
              </a:r>
            </a:p>
            <a:p>
              <a:r>
                <a:rPr lang="en-US" dirty="0" err="1"/>
                <a:t>Tg</a:t>
              </a:r>
              <a:r>
                <a:rPr lang="en-US" dirty="0"/>
                <a:t>=3.7d</a:t>
              </a:r>
            </a:p>
          </p:txBody>
        </p:sp>
      </p:grpSp>
    </p:spTree>
    <p:extLst>
      <p:ext uri="{BB962C8B-B14F-4D97-AF65-F5344CB8AC3E}">
        <p14:creationId xmlns:p14="http://schemas.microsoft.com/office/powerpoint/2010/main" val="1634277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703C1B-156A-2813-D084-CE9F9A5DAEEA}"/>
              </a:ext>
            </a:extLst>
          </p:cNvPr>
          <p:cNvGrpSpPr/>
          <p:nvPr/>
        </p:nvGrpSpPr>
        <p:grpSpPr>
          <a:xfrm>
            <a:off x="1737360" y="1280160"/>
            <a:ext cx="9509760" cy="7132320"/>
            <a:chOff x="1737360" y="1280160"/>
            <a:chExt cx="9509760" cy="7132320"/>
          </a:xfrm>
        </p:grpSpPr>
        <p:pic>
          <p:nvPicPr>
            <p:cNvPr id="19" name="Picture 18">
              <a:extLst>
                <a:ext uri="{FF2B5EF4-FFF2-40B4-BE49-F238E27FC236}">
                  <a16:creationId xmlns:a16="http://schemas.microsoft.com/office/drawing/2014/main" id="{D22CCE67-5DFA-62A6-8F92-45FDD326FA87}"/>
                </a:ext>
              </a:extLst>
            </p:cNvPr>
            <p:cNvPicPr>
              <a:picLocks noChangeAspect="1"/>
            </p:cNvPicPr>
            <p:nvPr/>
          </p:nvPicPr>
          <p:blipFill>
            <a:blip r:embed="rId2"/>
            <a:stretch>
              <a:fillRect/>
            </a:stretch>
          </p:blipFill>
          <p:spPr>
            <a:xfrm>
              <a:off x="1737360" y="1280160"/>
              <a:ext cx="9509760" cy="7132320"/>
            </a:xfrm>
            <a:prstGeom prst="rect">
              <a:avLst/>
            </a:prstGeom>
          </p:spPr>
        </p:pic>
        <p:sp>
          <p:nvSpPr>
            <p:cNvPr id="3" name="TextBox 2">
              <a:extLst>
                <a:ext uri="{FF2B5EF4-FFF2-40B4-BE49-F238E27FC236}">
                  <a16:creationId xmlns:a16="http://schemas.microsoft.com/office/drawing/2014/main" id="{287B1638-7297-1618-8724-BE5A093D3397}"/>
                </a:ext>
              </a:extLst>
            </p:cNvPr>
            <p:cNvSpPr txBox="1"/>
            <p:nvPr/>
          </p:nvSpPr>
          <p:spPr>
            <a:xfrm>
              <a:off x="7264400" y="2209800"/>
              <a:ext cx="2971800" cy="2431435"/>
            </a:xfrm>
            <a:prstGeom prst="rect">
              <a:avLst/>
            </a:prstGeom>
            <a:solidFill>
              <a:srgbClr val="FCD900"/>
            </a:solidFill>
          </p:spPr>
          <p:txBody>
            <a:bodyPr wrap="square" rtlCol="0">
              <a:spAutoFit/>
            </a:bodyPr>
            <a:lstStyle/>
            <a:p>
              <a:r>
                <a:rPr lang="en-US" dirty="0"/>
                <a:t>LANT </a:t>
              </a:r>
            </a:p>
            <a:p>
              <a:r>
                <a:rPr lang="en-US" sz="3200" dirty="0"/>
                <a:t>2007-2022</a:t>
              </a:r>
            </a:p>
            <a:p>
              <a:r>
                <a:rPr lang="en-US" dirty="0"/>
                <a:t>F=54%</a:t>
              </a:r>
            </a:p>
            <a:p>
              <a:r>
                <a:rPr lang="en-US" dirty="0" err="1"/>
                <a:t>Tg</a:t>
              </a:r>
              <a:r>
                <a:rPr lang="en-US" dirty="0"/>
                <a:t>=3.3d</a:t>
              </a:r>
            </a:p>
          </p:txBody>
        </p:sp>
      </p:grpSp>
      <p:sp>
        <p:nvSpPr>
          <p:cNvPr id="2" name="Title 1">
            <a:extLst>
              <a:ext uri="{FF2B5EF4-FFF2-40B4-BE49-F238E27FC236}">
                <a16:creationId xmlns:a16="http://schemas.microsoft.com/office/drawing/2014/main" id="{C469BD3C-ABCE-9EEA-182B-62AB7220C104}"/>
              </a:ext>
            </a:extLst>
          </p:cNvPr>
          <p:cNvSpPr>
            <a:spLocks noGrp="1"/>
          </p:cNvSpPr>
          <p:nvPr>
            <p:ph type="title"/>
          </p:nvPr>
        </p:nvSpPr>
        <p:spPr/>
        <p:txBody>
          <a:bodyPr/>
          <a:lstStyle/>
          <a:p>
            <a:r>
              <a:rPr lang="en-US" sz="4000" dirty="0"/>
              <a:t>LANT 2007-2022 (15 y)</a:t>
            </a:r>
            <a:br>
              <a:rPr lang="en-US" sz="2800" dirty="0"/>
            </a:br>
            <a:r>
              <a:rPr lang="en-US" sz="2400" dirty="0"/>
              <a:t>Seasonal </a:t>
            </a:r>
            <a:r>
              <a:rPr lang="en-US" sz="2400" b="1" i="1" dirty="0"/>
              <a:t>Formation</a:t>
            </a:r>
            <a:r>
              <a:rPr lang="en-US" sz="2400" dirty="0"/>
              <a:t> Rate (#TC/#</a:t>
            </a:r>
            <a:r>
              <a:rPr lang="en-US" sz="2400" dirty="0" err="1"/>
              <a:t>pTCs</a:t>
            </a:r>
            <a:r>
              <a:rPr lang="en-US" sz="2400" dirty="0"/>
              <a:t>) &amp; </a:t>
            </a:r>
            <a:r>
              <a:rPr lang="en-US" sz="2400" b="1" i="1" dirty="0"/>
              <a:t>time to genesis </a:t>
            </a:r>
            <a:r>
              <a:rPr lang="en-US" sz="2400" dirty="0"/>
              <a:t>(from </a:t>
            </a:r>
            <a:r>
              <a:rPr lang="en-US" sz="2400" dirty="0" err="1"/>
              <a:t>pTC</a:t>
            </a:r>
            <a:r>
              <a:rPr lang="en-US" sz="2400" dirty="0"/>
              <a:t> </a:t>
            </a:r>
            <a:r>
              <a:rPr lang="en-US" sz="2400" dirty="0">
                <a:sym typeface="Wingdings" pitchFamily="2" charset="2"/>
              </a:rPr>
              <a:t>TC)</a:t>
            </a:r>
            <a:endParaRPr lang="en-US" sz="2400" dirty="0"/>
          </a:p>
        </p:txBody>
      </p:sp>
      <p:grpSp>
        <p:nvGrpSpPr>
          <p:cNvPr id="6" name="Group 5">
            <a:extLst>
              <a:ext uri="{FF2B5EF4-FFF2-40B4-BE49-F238E27FC236}">
                <a16:creationId xmlns:a16="http://schemas.microsoft.com/office/drawing/2014/main" id="{08A71CA2-6A35-6EF0-1917-79DB48FBF4E9}"/>
              </a:ext>
            </a:extLst>
          </p:cNvPr>
          <p:cNvGrpSpPr/>
          <p:nvPr/>
        </p:nvGrpSpPr>
        <p:grpSpPr>
          <a:xfrm>
            <a:off x="1737360" y="1280160"/>
            <a:ext cx="9509760" cy="7132320"/>
            <a:chOff x="1737360" y="1280160"/>
            <a:chExt cx="9509760" cy="7132320"/>
          </a:xfrm>
        </p:grpSpPr>
        <p:pic>
          <p:nvPicPr>
            <p:cNvPr id="22" name="Picture 21">
              <a:extLst>
                <a:ext uri="{FF2B5EF4-FFF2-40B4-BE49-F238E27FC236}">
                  <a16:creationId xmlns:a16="http://schemas.microsoft.com/office/drawing/2014/main" id="{462B0A97-25F0-F963-B6C3-CB6DCC034844}"/>
                </a:ext>
              </a:extLst>
            </p:cNvPr>
            <p:cNvPicPr>
              <a:picLocks noChangeAspect="1"/>
            </p:cNvPicPr>
            <p:nvPr/>
          </p:nvPicPr>
          <p:blipFill>
            <a:blip r:embed="rId3"/>
            <a:stretch>
              <a:fillRect/>
            </a:stretch>
          </p:blipFill>
          <p:spPr>
            <a:xfrm>
              <a:off x="1737360" y="1280160"/>
              <a:ext cx="9509760" cy="7132320"/>
            </a:xfrm>
            <a:prstGeom prst="rect">
              <a:avLst/>
            </a:prstGeom>
          </p:spPr>
        </p:pic>
        <p:sp>
          <p:nvSpPr>
            <p:cNvPr id="5" name="TextBox 4">
              <a:extLst>
                <a:ext uri="{FF2B5EF4-FFF2-40B4-BE49-F238E27FC236}">
                  <a16:creationId xmlns:a16="http://schemas.microsoft.com/office/drawing/2014/main" id="{7D906CF6-AB3D-3F26-4283-4B641E30CF1F}"/>
                </a:ext>
              </a:extLst>
            </p:cNvPr>
            <p:cNvSpPr txBox="1"/>
            <p:nvPr/>
          </p:nvSpPr>
          <p:spPr>
            <a:xfrm>
              <a:off x="7264400" y="2209799"/>
              <a:ext cx="2971800" cy="2431435"/>
            </a:xfrm>
            <a:prstGeom prst="rect">
              <a:avLst/>
            </a:prstGeom>
            <a:solidFill>
              <a:srgbClr val="FCD900"/>
            </a:solidFill>
          </p:spPr>
          <p:txBody>
            <a:bodyPr wrap="square" rtlCol="0">
              <a:spAutoFit/>
            </a:bodyPr>
            <a:lstStyle/>
            <a:p>
              <a:r>
                <a:rPr lang="en-US" dirty="0"/>
                <a:t>LANT </a:t>
              </a:r>
            </a:p>
            <a:p>
              <a:r>
                <a:rPr lang="en-US" sz="3200" dirty="0"/>
                <a:t>2007-2009</a:t>
              </a:r>
            </a:p>
            <a:p>
              <a:r>
                <a:rPr lang="en-US" dirty="0"/>
                <a:t>F=41%</a:t>
              </a:r>
            </a:p>
            <a:p>
              <a:r>
                <a:rPr lang="en-US" dirty="0" err="1"/>
                <a:t>Tg</a:t>
              </a:r>
              <a:r>
                <a:rPr lang="en-US" dirty="0"/>
                <a:t>=3.3d</a:t>
              </a:r>
            </a:p>
          </p:txBody>
        </p:sp>
      </p:grpSp>
      <p:grpSp>
        <p:nvGrpSpPr>
          <p:cNvPr id="10" name="Group 9">
            <a:extLst>
              <a:ext uri="{FF2B5EF4-FFF2-40B4-BE49-F238E27FC236}">
                <a16:creationId xmlns:a16="http://schemas.microsoft.com/office/drawing/2014/main" id="{9E473D56-49EF-C3D4-6DAD-71B376EEDB0D}"/>
              </a:ext>
            </a:extLst>
          </p:cNvPr>
          <p:cNvGrpSpPr/>
          <p:nvPr/>
        </p:nvGrpSpPr>
        <p:grpSpPr>
          <a:xfrm>
            <a:off x="1737360" y="1280160"/>
            <a:ext cx="9509760" cy="7132320"/>
            <a:chOff x="1737360" y="1280160"/>
            <a:chExt cx="9509760" cy="7132320"/>
          </a:xfrm>
        </p:grpSpPr>
        <p:pic>
          <p:nvPicPr>
            <p:cNvPr id="8" name="Picture 7">
              <a:extLst>
                <a:ext uri="{FF2B5EF4-FFF2-40B4-BE49-F238E27FC236}">
                  <a16:creationId xmlns:a16="http://schemas.microsoft.com/office/drawing/2014/main" id="{2B0057DE-E09E-132B-5778-9F9B015B8486}"/>
                </a:ext>
              </a:extLst>
            </p:cNvPr>
            <p:cNvPicPr>
              <a:picLocks noChangeAspect="1"/>
            </p:cNvPicPr>
            <p:nvPr/>
          </p:nvPicPr>
          <p:blipFill>
            <a:blip r:embed="rId4"/>
            <a:stretch>
              <a:fillRect/>
            </a:stretch>
          </p:blipFill>
          <p:spPr>
            <a:xfrm>
              <a:off x="1737360" y="1280160"/>
              <a:ext cx="9509760" cy="7132320"/>
            </a:xfrm>
            <a:prstGeom prst="rect">
              <a:avLst/>
            </a:prstGeom>
          </p:spPr>
        </p:pic>
        <p:sp>
          <p:nvSpPr>
            <p:cNvPr id="9" name="TextBox 8">
              <a:extLst>
                <a:ext uri="{FF2B5EF4-FFF2-40B4-BE49-F238E27FC236}">
                  <a16:creationId xmlns:a16="http://schemas.microsoft.com/office/drawing/2014/main" id="{8CB9E05E-E458-2B21-0358-3B0FC53A53A2}"/>
                </a:ext>
              </a:extLst>
            </p:cNvPr>
            <p:cNvSpPr txBox="1"/>
            <p:nvPr/>
          </p:nvSpPr>
          <p:spPr>
            <a:xfrm>
              <a:off x="7264400" y="2209798"/>
              <a:ext cx="2971800" cy="2431435"/>
            </a:xfrm>
            <a:prstGeom prst="rect">
              <a:avLst/>
            </a:prstGeom>
            <a:solidFill>
              <a:srgbClr val="FCD900"/>
            </a:solidFill>
          </p:spPr>
          <p:txBody>
            <a:bodyPr wrap="square" rtlCol="0">
              <a:spAutoFit/>
            </a:bodyPr>
            <a:lstStyle/>
            <a:p>
              <a:r>
                <a:rPr lang="en-US" dirty="0"/>
                <a:t>LANT </a:t>
              </a:r>
            </a:p>
            <a:p>
              <a:r>
                <a:rPr lang="en-US" sz="3200" dirty="0"/>
                <a:t>2019-2022</a:t>
              </a:r>
            </a:p>
            <a:p>
              <a:r>
                <a:rPr lang="en-US" dirty="0"/>
                <a:t>F=64%</a:t>
              </a:r>
            </a:p>
            <a:p>
              <a:r>
                <a:rPr lang="en-US" dirty="0" err="1"/>
                <a:t>Tg</a:t>
              </a:r>
              <a:r>
                <a:rPr lang="en-US" dirty="0"/>
                <a:t>=3.4d</a:t>
              </a:r>
            </a:p>
          </p:txBody>
        </p:sp>
      </p:grpSp>
    </p:spTree>
    <p:extLst>
      <p:ext uri="{BB962C8B-B14F-4D97-AF65-F5344CB8AC3E}">
        <p14:creationId xmlns:p14="http://schemas.microsoft.com/office/powerpoint/2010/main" val="1641336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B433-3B93-47FC-ACB6-1D98FDFA7EA0}"/>
              </a:ext>
            </a:extLst>
          </p:cNvPr>
          <p:cNvSpPr>
            <a:spLocks noGrp="1"/>
          </p:cNvSpPr>
          <p:nvPr>
            <p:ph type="title"/>
          </p:nvPr>
        </p:nvSpPr>
        <p:spPr/>
        <p:txBody>
          <a:bodyPr/>
          <a:lstStyle/>
          <a:p>
            <a:r>
              <a:rPr lang="en-US" dirty="0"/>
              <a:t>Summary in NHEM basins</a:t>
            </a:r>
            <a:br>
              <a:rPr lang="en-US" dirty="0"/>
            </a:br>
            <a:r>
              <a:rPr lang="en-US" sz="3200" dirty="0"/>
              <a:t>formation rate (%) &amp; days to genesis (d)</a:t>
            </a:r>
            <a:endParaRPr lang="en-US" dirty="0"/>
          </a:p>
        </p:txBody>
      </p:sp>
      <p:graphicFrame>
        <p:nvGraphicFramePr>
          <p:cNvPr id="4" name="Table 4">
            <a:extLst>
              <a:ext uri="{FF2B5EF4-FFF2-40B4-BE49-F238E27FC236}">
                <a16:creationId xmlns:a16="http://schemas.microsoft.com/office/drawing/2014/main" id="{A43F9952-7B67-8C97-BADE-1D659BFF1EC7}"/>
              </a:ext>
            </a:extLst>
          </p:cNvPr>
          <p:cNvGraphicFramePr>
            <a:graphicFrameLocks noGrp="1"/>
          </p:cNvGraphicFramePr>
          <p:nvPr>
            <p:ph idx="1"/>
            <p:extLst>
              <p:ext uri="{D42A27DB-BD31-4B8C-83A1-F6EECF244321}">
                <p14:modId xmlns:p14="http://schemas.microsoft.com/office/powerpoint/2010/main" val="272488413"/>
              </p:ext>
            </p:extLst>
          </p:nvPr>
        </p:nvGraphicFramePr>
        <p:xfrm>
          <a:off x="792608" y="1752600"/>
          <a:ext cx="11419583" cy="2291080"/>
        </p:xfrm>
        <a:graphic>
          <a:graphicData uri="http://schemas.openxmlformats.org/drawingml/2006/table">
            <a:tbl>
              <a:tblPr firstRow="1" bandRow="1">
                <a:tableStyleId>{21E4AEA4-8DFA-4A89-87EB-49C32662AFE0}</a:tableStyleId>
              </a:tblPr>
              <a:tblGrid>
                <a:gridCol w="1905000">
                  <a:extLst>
                    <a:ext uri="{9D8B030D-6E8A-4147-A177-3AD203B41FA5}">
                      <a16:colId xmlns:a16="http://schemas.microsoft.com/office/drawing/2014/main" val="1614656265"/>
                    </a:ext>
                  </a:extLst>
                </a:gridCol>
                <a:gridCol w="1295400">
                  <a:extLst>
                    <a:ext uri="{9D8B030D-6E8A-4147-A177-3AD203B41FA5}">
                      <a16:colId xmlns:a16="http://schemas.microsoft.com/office/drawing/2014/main" val="3085923010"/>
                    </a:ext>
                  </a:extLst>
                </a:gridCol>
                <a:gridCol w="1589786">
                  <a:extLst>
                    <a:ext uri="{9D8B030D-6E8A-4147-A177-3AD203B41FA5}">
                      <a16:colId xmlns:a16="http://schemas.microsoft.com/office/drawing/2014/main" val="3815111506"/>
                    </a:ext>
                  </a:extLst>
                </a:gridCol>
                <a:gridCol w="1245857">
                  <a:extLst>
                    <a:ext uri="{9D8B030D-6E8A-4147-A177-3AD203B41FA5}">
                      <a16:colId xmlns:a16="http://schemas.microsoft.com/office/drawing/2014/main" val="3587968242"/>
                    </a:ext>
                  </a:extLst>
                </a:gridCol>
                <a:gridCol w="1345885">
                  <a:extLst>
                    <a:ext uri="{9D8B030D-6E8A-4147-A177-3AD203B41FA5}">
                      <a16:colId xmlns:a16="http://schemas.microsoft.com/office/drawing/2014/main" val="2427456757"/>
                    </a:ext>
                  </a:extLst>
                </a:gridCol>
                <a:gridCol w="1345885">
                  <a:extLst>
                    <a:ext uri="{9D8B030D-6E8A-4147-A177-3AD203B41FA5}">
                      <a16:colId xmlns:a16="http://schemas.microsoft.com/office/drawing/2014/main" val="229224549"/>
                    </a:ext>
                  </a:extLst>
                </a:gridCol>
                <a:gridCol w="1345885">
                  <a:extLst>
                    <a:ext uri="{9D8B030D-6E8A-4147-A177-3AD203B41FA5}">
                      <a16:colId xmlns:a16="http://schemas.microsoft.com/office/drawing/2014/main" val="2210680633"/>
                    </a:ext>
                  </a:extLst>
                </a:gridCol>
                <a:gridCol w="1345885">
                  <a:extLst>
                    <a:ext uri="{9D8B030D-6E8A-4147-A177-3AD203B41FA5}">
                      <a16:colId xmlns:a16="http://schemas.microsoft.com/office/drawing/2014/main" val="1734838702"/>
                    </a:ext>
                  </a:extLst>
                </a:gridCol>
              </a:tblGrid>
              <a:tr h="370840">
                <a:tc>
                  <a:txBody>
                    <a:bodyPr/>
                    <a:lstStyle/>
                    <a:p>
                      <a:r>
                        <a:rPr lang="en-US" dirty="0"/>
                        <a:t>Basin</a:t>
                      </a:r>
                    </a:p>
                  </a:txBody>
                  <a:tcPr/>
                </a:tc>
                <a:tc gridSpan="2">
                  <a:txBody>
                    <a:bodyPr/>
                    <a:lstStyle/>
                    <a:p>
                      <a:pPr algn="ctr"/>
                      <a:r>
                        <a:rPr lang="en-US" dirty="0"/>
                        <a:t>2007-2009</a:t>
                      </a:r>
                    </a:p>
                  </a:txBody>
                  <a:tcPr/>
                </a:tc>
                <a:tc hMerge="1">
                  <a:txBody>
                    <a:bodyPr/>
                    <a:lstStyle/>
                    <a:p>
                      <a:endParaRPr lang="en-US"/>
                    </a:p>
                  </a:txBody>
                  <a:tcPr/>
                </a:tc>
                <a:tc>
                  <a:txBody>
                    <a:bodyPr/>
                    <a:lstStyle/>
                    <a:p>
                      <a:endParaRPr lang="en-US" dirty="0"/>
                    </a:p>
                  </a:txBody>
                  <a:tcPr/>
                </a:tc>
                <a:tc gridSpan="2">
                  <a:txBody>
                    <a:bodyPr/>
                    <a:lstStyle/>
                    <a:p>
                      <a:pPr algn="ctr"/>
                      <a:r>
                        <a:rPr lang="en-US" dirty="0"/>
                        <a:t>2019-2022</a:t>
                      </a:r>
                    </a:p>
                  </a:txBody>
                  <a:tcPr/>
                </a:tc>
                <a:tc hMerge="1">
                  <a:txBody>
                    <a:bodyPr/>
                    <a:lstStyle/>
                    <a:p>
                      <a:endParaRPr lang="en-US"/>
                    </a:p>
                  </a:txBody>
                  <a:tcPr/>
                </a:tc>
                <a:tc gridSpan="2">
                  <a:txBody>
                    <a:bodyPr/>
                    <a:lstStyle/>
                    <a:p>
                      <a:pPr algn="ctr"/>
                      <a:r>
                        <a:rPr lang="en-US" dirty="0"/>
                        <a:t>2007-2022</a:t>
                      </a:r>
                    </a:p>
                  </a:txBody>
                  <a:tcPr/>
                </a:tc>
                <a:tc hMerge="1">
                  <a:txBody>
                    <a:bodyPr/>
                    <a:lstStyle/>
                    <a:p>
                      <a:endParaRPr lang="en-US"/>
                    </a:p>
                  </a:txBody>
                  <a:tcPr/>
                </a:tc>
                <a:extLst>
                  <a:ext uri="{0D108BD9-81ED-4DB2-BD59-A6C34878D82A}">
                    <a16:rowId xmlns:a16="http://schemas.microsoft.com/office/drawing/2014/main" val="2569294232"/>
                  </a:ext>
                </a:extLst>
              </a:tr>
              <a:tr h="370840">
                <a:tc>
                  <a:txBody>
                    <a:bodyPr/>
                    <a:lstStyle/>
                    <a:p>
                      <a:r>
                        <a:rPr lang="en-US" sz="3600" dirty="0"/>
                        <a:t>WPAC</a:t>
                      </a:r>
                    </a:p>
                  </a:txBody>
                  <a:tcPr/>
                </a:tc>
                <a:tc>
                  <a:txBody>
                    <a:bodyPr/>
                    <a:lstStyle/>
                    <a:p>
                      <a:pPr algn="ctr"/>
                      <a:r>
                        <a:rPr lang="en-US" sz="3600" dirty="0"/>
                        <a:t>26%</a:t>
                      </a:r>
                    </a:p>
                  </a:txBody>
                  <a:tcPr/>
                </a:tc>
                <a:tc>
                  <a:txBody>
                    <a:bodyPr/>
                    <a:lstStyle/>
                    <a:p>
                      <a:pPr algn="ctr"/>
                      <a:r>
                        <a:rPr lang="en-US" sz="3600" dirty="0"/>
                        <a:t>3.3d</a:t>
                      </a:r>
                    </a:p>
                  </a:txBody>
                  <a:tcPr/>
                </a:tc>
                <a:tc>
                  <a:txBody>
                    <a:bodyPr/>
                    <a:lstStyle/>
                    <a:p>
                      <a:endParaRPr lang="en-US" sz="3600" dirty="0"/>
                    </a:p>
                  </a:txBody>
                  <a:tcPr/>
                </a:tc>
                <a:tc>
                  <a:txBody>
                    <a:bodyPr/>
                    <a:lstStyle/>
                    <a:p>
                      <a:pPr algn="ctr"/>
                      <a:r>
                        <a:rPr lang="en-US" sz="3600" dirty="0"/>
                        <a:t>50%</a:t>
                      </a:r>
                    </a:p>
                  </a:txBody>
                  <a:tcPr/>
                </a:tc>
                <a:tc>
                  <a:txBody>
                    <a:bodyPr/>
                    <a:lstStyle/>
                    <a:p>
                      <a:pPr algn="ctr"/>
                      <a:r>
                        <a:rPr lang="en-US" sz="3600" dirty="0"/>
                        <a:t>3.7d</a:t>
                      </a:r>
                    </a:p>
                  </a:txBody>
                  <a:tcPr/>
                </a:tc>
                <a:tc>
                  <a:txBody>
                    <a:bodyPr/>
                    <a:lstStyle/>
                    <a:p>
                      <a:pPr algn="ctr"/>
                      <a:r>
                        <a:rPr lang="en-US" sz="3600" dirty="0"/>
                        <a:t>35%</a:t>
                      </a:r>
                    </a:p>
                  </a:txBody>
                  <a:tcPr/>
                </a:tc>
                <a:tc>
                  <a:txBody>
                    <a:bodyPr/>
                    <a:lstStyle/>
                    <a:p>
                      <a:pPr algn="ctr"/>
                      <a:r>
                        <a:rPr lang="en-US" sz="3600" dirty="0"/>
                        <a:t>3.7d</a:t>
                      </a:r>
                    </a:p>
                  </a:txBody>
                  <a:tcPr/>
                </a:tc>
                <a:extLst>
                  <a:ext uri="{0D108BD9-81ED-4DB2-BD59-A6C34878D82A}">
                    <a16:rowId xmlns:a16="http://schemas.microsoft.com/office/drawing/2014/main" val="1657099989"/>
                  </a:ext>
                </a:extLst>
              </a:tr>
              <a:tr h="370840">
                <a:tc>
                  <a:txBody>
                    <a:bodyPr/>
                    <a:lstStyle/>
                    <a:p>
                      <a:r>
                        <a:rPr lang="en-US" sz="3600" dirty="0"/>
                        <a:t>EPAC</a:t>
                      </a:r>
                    </a:p>
                  </a:txBody>
                  <a:tcPr/>
                </a:tc>
                <a:tc>
                  <a:txBody>
                    <a:bodyPr/>
                    <a:lstStyle/>
                    <a:p>
                      <a:pPr algn="ctr"/>
                      <a:r>
                        <a:rPr lang="en-US" sz="3600" dirty="0"/>
                        <a:t>71%</a:t>
                      </a:r>
                    </a:p>
                  </a:txBody>
                  <a:tcPr/>
                </a:tc>
                <a:tc>
                  <a:txBody>
                    <a:bodyPr/>
                    <a:lstStyle/>
                    <a:p>
                      <a:pPr algn="ctr"/>
                      <a:r>
                        <a:rPr lang="en-US" sz="3600" dirty="0"/>
                        <a:t>2.5d</a:t>
                      </a:r>
                    </a:p>
                  </a:txBody>
                  <a:tcPr/>
                </a:tc>
                <a:tc>
                  <a:txBody>
                    <a:bodyPr/>
                    <a:lstStyle/>
                    <a:p>
                      <a:endParaRPr lang="en-US" sz="3600" dirty="0"/>
                    </a:p>
                  </a:txBody>
                  <a:tcPr/>
                </a:tc>
                <a:tc>
                  <a:txBody>
                    <a:bodyPr/>
                    <a:lstStyle/>
                    <a:p>
                      <a:pPr algn="ctr"/>
                      <a:r>
                        <a:rPr lang="en-US" sz="3600" dirty="0"/>
                        <a:t>73%</a:t>
                      </a:r>
                    </a:p>
                  </a:txBody>
                  <a:tcPr/>
                </a:tc>
                <a:tc>
                  <a:txBody>
                    <a:bodyPr/>
                    <a:lstStyle/>
                    <a:p>
                      <a:pPr algn="ctr"/>
                      <a:r>
                        <a:rPr lang="en-US" sz="3600" dirty="0"/>
                        <a:t>3.2d</a:t>
                      </a:r>
                    </a:p>
                  </a:txBody>
                  <a:tcPr/>
                </a:tc>
                <a:tc>
                  <a:txBody>
                    <a:bodyPr/>
                    <a:lstStyle/>
                    <a:p>
                      <a:pPr algn="ctr"/>
                      <a:r>
                        <a:rPr lang="en-US" sz="3600" dirty="0"/>
                        <a:t>68%</a:t>
                      </a:r>
                    </a:p>
                  </a:txBody>
                  <a:tcPr/>
                </a:tc>
                <a:tc>
                  <a:txBody>
                    <a:bodyPr/>
                    <a:lstStyle/>
                    <a:p>
                      <a:pPr algn="ctr"/>
                      <a:r>
                        <a:rPr lang="en-US" sz="3600" dirty="0"/>
                        <a:t>2.8d</a:t>
                      </a:r>
                    </a:p>
                  </a:txBody>
                  <a:tcPr/>
                </a:tc>
                <a:extLst>
                  <a:ext uri="{0D108BD9-81ED-4DB2-BD59-A6C34878D82A}">
                    <a16:rowId xmlns:a16="http://schemas.microsoft.com/office/drawing/2014/main" val="2794661558"/>
                  </a:ext>
                </a:extLst>
              </a:tr>
              <a:tr h="370840">
                <a:tc>
                  <a:txBody>
                    <a:bodyPr/>
                    <a:lstStyle/>
                    <a:p>
                      <a:r>
                        <a:rPr lang="en-US" sz="3600" dirty="0"/>
                        <a:t>LANT</a:t>
                      </a:r>
                    </a:p>
                  </a:txBody>
                  <a:tcPr/>
                </a:tc>
                <a:tc>
                  <a:txBody>
                    <a:bodyPr/>
                    <a:lstStyle/>
                    <a:p>
                      <a:pPr algn="ctr"/>
                      <a:r>
                        <a:rPr lang="en-US" sz="3600" dirty="0"/>
                        <a:t>41%</a:t>
                      </a:r>
                    </a:p>
                  </a:txBody>
                  <a:tcPr/>
                </a:tc>
                <a:tc>
                  <a:txBody>
                    <a:bodyPr/>
                    <a:lstStyle/>
                    <a:p>
                      <a:pPr algn="ctr"/>
                      <a:r>
                        <a:rPr lang="en-US" sz="3600" dirty="0"/>
                        <a:t>3.3d</a:t>
                      </a:r>
                    </a:p>
                  </a:txBody>
                  <a:tcPr/>
                </a:tc>
                <a:tc>
                  <a:txBody>
                    <a:bodyPr/>
                    <a:lstStyle/>
                    <a:p>
                      <a:endParaRPr lang="en-US" sz="3600" dirty="0"/>
                    </a:p>
                  </a:txBody>
                  <a:tcPr/>
                </a:tc>
                <a:tc>
                  <a:txBody>
                    <a:bodyPr/>
                    <a:lstStyle/>
                    <a:p>
                      <a:pPr algn="ctr"/>
                      <a:r>
                        <a:rPr lang="en-US" sz="3600" dirty="0"/>
                        <a:t>64%</a:t>
                      </a:r>
                    </a:p>
                  </a:txBody>
                  <a:tcPr/>
                </a:tc>
                <a:tc>
                  <a:txBody>
                    <a:bodyPr/>
                    <a:lstStyle/>
                    <a:p>
                      <a:pPr algn="ctr"/>
                      <a:r>
                        <a:rPr lang="en-US" sz="3600" dirty="0"/>
                        <a:t>3.4d</a:t>
                      </a:r>
                    </a:p>
                  </a:txBody>
                  <a:tcPr/>
                </a:tc>
                <a:tc>
                  <a:txBody>
                    <a:bodyPr/>
                    <a:lstStyle/>
                    <a:p>
                      <a:pPr algn="ctr"/>
                      <a:r>
                        <a:rPr lang="en-US" sz="3600" dirty="0"/>
                        <a:t>54%</a:t>
                      </a:r>
                    </a:p>
                  </a:txBody>
                  <a:tcPr/>
                </a:tc>
                <a:tc>
                  <a:txBody>
                    <a:bodyPr/>
                    <a:lstStyle/>
                    <a:p>
                      <a:pPr algn="ctr"/>
                      <a:r>
                        <a:rPr lang="en-US" sz="3600" dirty="0"/>
                        <a:t>3.3d</a:t>
                      </a:r>
                    </a:p>
                  </a:txBody>
                  <a:tcPr/>
                </a:tc>
                <a:extLst>
                  <a:ext uri="{0D108BD9-81ED-4DB2-BD59-A6C34878D82A}">
                    <a16:rowId xmlns:a16="http://schemas.microsoft.com/office/drawing/2014/main" val="1219002701"/>
                  </a:ext>
                </a:extLst>
              </a:tr>
            </a:tbl>
          </a:graphicData>
        </a:graphic>
      </p:graphicFrame>
      <p:sp>
        <p:nvSpPr>
          <p:cNvPr id="5" name="Content Placeholder 2">
            <a:extLst>
              <a:ext uri="{FF2B5EF4-FFF2-40B4-BE49-F238E27FC236}">
                <a16:creationId xmlns:a16="http://schemas.microsoft.com/office/drawing/2014/main" id="{1A7AFCFE-32CA-39EB-F2F4-0E93F25904B3}"/>
              </a:ext>
            </a:extLst>
          </p:cNvPr>
          <p:cNvSpPr txBox="1">
            <a:spLocks/>
          </p:cNvSpPr>
          <p:nvPr/>
        </p:nvSpPr>
        <p:spPr bwMode="auto">
          <a:xfrm>
            <a:off x="539750" y="4419600"/>
            <a:ext cx="11925300" cy="3886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b="1" i="1" kern="0" dirty="0"/>
              <a:t>NHC &amp; JTWC </a:t>
            </a:r>
            <a:r>
              <a:rPr lang="en-US" kern="0" dirty="0"/>
              <a:t>started </a:t>
            </a:r>
            <a:r>
              <a:rPr lang="en-US" b="1" i="1" kern="0" dirty="0"/>
              <a:t>more</a:t>
            </a:r>
            <a:r>
              <a:rPr lang="en-US" kern="0" dirty="0"/>
              <a:t> invests (9X or </a:t>
            </a:r>
            <a:r>
              <a:rPr lang="en-US" kern="0" dirty="0" err="1"/>
              <a:t>pTC</a:t>
            </a:r>
            <a:r>
              <a:rPr lang="en-US" kern="0" dirty="0"/>
              <a:t>) in the </a:t>
            </a:r>
            <a:r>
              <a:rPr lang="en-US" b="1" i="1" kern="0" dirty="0"/>
              <a:t>early period </a:t>
            </a:r>
            <a:r>
              <a:rPr lang="en-US" kern="0" dirty="0"/>
              <a:t>(2007-2009) in WPAC and the LANT</a:t>
            </a:r>
          </a:p>
          <a:p>
            <a:r>
              <a:rPr lang="en-US" b="1" i="1" kern="0" dirty="0"/>
              <a:t>EPAC</a:t>
            </a:r>
            <a:r>
              <a:rPr lang="en-US" kern="0" dirty="0"/>
              <a:t> has </a:t>
            </a:r>
            <a:r>
              <a:rPr lang="en-US" b="1" i="1" kern="0" dirty="0"/>
              <a:t>highest</a:t>
            </a:r>
            <a:r>
              <a:rPr lang="en-US" kern="0" dirty="0"/>
              <a:t> formation rate (~68%) and </a:t>
            </a:r>
            <a:r>
              <a:rPr lang="en-US" b="1" i="1" kern="0" dirty="0"/>
              <a:t>fastest</a:t>
            </a:r>
            <a:r>
              <a:rPr lang="en-US" kern="0" dirty="0"/>
              <a:t> time to genesis (~2.8 d)</a:t>
            </a:r>
          </a:p>
          <a:p>
            <a:r>
              <a:rPr lang="en-US" b="1" i="1" kern="0" dirty="0"/>
              <a:t>WPAC</a:t>
            </a:r>
            <a:r>
              <a:rPr lang="en-US" kern="0" dirty="0"/>
              <a:t> </a:t>
            </a:r>
            <a:r>
              <a:rPr lang="en-US" b="1" i="1" kern="0" dirty="0"/>
              <a:t>lowest</a:t>
            </a:r>
            <a:r>
              <a:rPr lang="en-US" kern="0" dirty="0"/>
              <a:t> formation rate (~35%) and </a:t>
            </a:r>
            <a:r>
              <a:rPr lang="en-US" b="1" i="1" kern="0" dirty="0"/>
              <a:t>slowest</a:t>
            </a:r>
            <a:r>
              <a:rPr lang="en-US" kern="0" dirty="0"/>
              <a:t> time to genesis (~3.7 d) </a:t>
            </a:r>
            <a:r>
              <a:rPr lang="en-US" kern="0" dirty="0">
                <a:sym typeface="Wingdings" pitchFamily="2" charset="2"/>
              </a:rPr>
              <a:t> more </a:t>
            </a:r>
            <a:r>
              <a:rPr lang="en-US" kern="0" dirty="0" err="1">
                <a:sym typeface="Wingdings" pitchFamily="2" charset="2"/>
              </a:rPr>
              <a:t>pTCs</a:t>
            </a:r>
            <a:endParaRPr lang="en-US" kern="0" dirty="0"/>
          </a:p>
        </p:txBody>
      </p:sp>
    </p:spTree>
    <p:extLst>
      <p:ext uri="{BB962C8B-B14F-4D97-AF65-F5344CB8AC3E}">
        <p14:creationId xmlns:p14="http://schemas.microsoft.com/office/powerpoint/2010/main" val="2146664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C272-42ED-1F59-8AE0-E4A608366926}"/>
              </a:ext>
            </a:extLst>
          </p:cNvPr>
          <p:cNvSpPr>
            <a:spLocks noGrp="1"/>
          </p:cNvSpPr>
          <p:nvPr>
            <p:ph type="title"/>
          </p:nvPr>
        </p:nvSpPr>
        <p:spPr/>
        <p:txBody>
          <a:bodyPr/>
          <a:lstStyle/>
          <a:p>
            <a:r>
              <a:rPr lang="en-US" dirty="0"/>
              <a:t>Summary of </a:t>
            </a:r>
            <a:r>
              <a:rPr lang="en-US" dirty="0" err="1"/>
              <a:t>pTC</a:t>
            </a:r>
            <a:r>
              <a:rPr lang="en-US" dirty="0" err="1">
                <a:sym typeface="Wingdings" pitchFamily="2" charset="2"/>
              </a:rPr>
              <a:t>TC</a:t>
            </a:r>
            <a:endParaRPr lang="en-US" dirty="0"/>
          </a:p>
        </p:txBody>
      </p:sp>
      <p:sp>
        <p:nvSpPr>
          <p:cNvPr id="3" name="Content Placeholder 2">
            <a:extLst>
              <a:ext uri="{FF2B5EF4-FFF2-40B4-BE49-F238E27FC236}">
                <a16:creationId xmlns:a16="http://schemas.microsoft.com/office/drawing/2014/main" id="{6D35F95E-594F-2952-3236-CD8993209AAA}"/>
              </a:ext>
            </a:extLst>
          </p:cNvPr>
          <p:cNvSpPr>
            <a:spLocks noGrp="1"/>
          </p:cNvSpPr>
          <p:nvPr>
            <p:ph idx="1"/>
          </p:nvPr>
        </p:nvSpPr>
        <p:spPr>
          <a:xfrm>
            <a:off x="533400" y="1524000"/>
            <a:ext cx="11912600" cy="7086600"/>
          </a:xfrm>
        </p:spPr>
        <p:txBody>
          <a:bodyPr/>
          <a:lstStyle/>
          <a:p>
            <a:r>
              <a:rPr lang="en-US" b="1" i="1" dirty="0"/>
              <a:t>15 years of global </a:t>
            </a:r>
            <a:r>
              <a:rPr lang="en-US" b="1" i="1" dirty="0" err="1"/>
              <a:t>pTC</a:t>
            </a:r>
            <a:r>
              <a:rPr lang="en-US" b="1" i="1" dirty="0"/>
              <a:t> data </a:t>
            </a:r>
            <a:r>
              <a:rPr lang="en-US" dirty="0"/>
              <a:t>may be long enough to establish a </a:t>
            </a:r>
            <a:r>
              <a:rPr lang="en-US" b="1" i="1" dirty="0"/>
              <a:t>climatology of </a:t>
            </a:r>
            <a:r>
              <a:rPr lang="en-US" b="1" i="1" dirty="0" err="1"/>
              <a:t>pTC</a:t>
            </a:r>
            <a:r>
              <a:rPr lang="en-US" b="1" i="1" dirty="0"/>
              <a:t> formation and TC genesis</a:t>
            </a:r>
          </a:p>
          <a:p>
            <a:r>
              <a:rPr lang="en-US" dirty="0"/>
              <a:t>there are (many) </a:t>
            </a:r>
            <a:r>
              <a:rPr lang="en-US" b="1" i="1" dirty="0"/>
              <a:t>more </a:t>
            </a:r>
            <a:r>
              <a:rPr lang="en-US" b="1" i="1" dirty="0" err="1"/>
              <a:t>pTCs</a:t>
            </a:r>
            <a:r>
              <a:rPr lang="en-US" b="1" i="1" dirty="0"/>
              <a:t> than TCs</a:t>
            </a:r>
          </a:p>
          <a:p>
            <a:pPr lvl="1"/>
            <a:r>
              <a:rPr lang="en-US" dirty="0"/>
              <a:t>30-70% of the </a:t>
            </a:r>
            <a:r>
              <a:rPr lang="en-US" dirty="0" err="1"/>
              <a:t>pTCs</a:t>
            </a:r>
            <a:r>
              <a:rPr lang="en-US" dirty="0"/>
              <a:t> tracked by JTWC/NHC become TCs</a:t>
            </a:r>
          </a:p>
          <a:p>
            <a:pPr lvl="1"/>
            <a:r>
              <a:rPr lang="en-US" dirty="0"/>
              <a:t>more </a:t>
            </a:r>
            <a:r>
              <a:rPr lang="en-US" dirty="0" err="1"/>
              <a:t>pTCs</a:t>
            </a:r>
            <a:r>
              <a:rPr lang="en-US" dirty="0"/>
              <a:t> in WPAC (monsoon trough) than in EPAC/LANT</a:t>
            </a:r>
          </a:p>
          <a:p>
            <a:r>
              <a:rPr lang="en-US" dirty="0"/>
              <a:t>the </a:t>
            </a:r>
            <a:r>
              <a:rPr lang="en-US" b="1" i="1" dirty="0"/>
              <a:t>mean time </a:t>
            </a:r>
            <a:r>
              <a:rPr lang="en-US" dirty="0"/>
              <a:t>from the start of a </a:t>
            </a:r>
            <a:r>
              <a:rPr lang="en-US" dirty="0" err="1"/>
              <a:t>pTC</a:t>
            </a:r>
            <a:r>
              <a:rPr lang="en-US" dirty="0"/>
              <a:t> to </a:t>
            </a:r>
            <a:r>
              <a:rPr lang="en-US" b="1" i="1" dirty="0"/>
              <a:t>forming a TC </a:t>
            </a:r>
            <a:r>
              <a:rPr lang="en-US" dirty="0"/>
              <a:t>is about </a:t>
            </a:r>
            <a:r>
              <a:rPr lang="en-US" b="1" i="1" dirty="0"/>
              <a:t>3 days</a:t>
            </a:r>
          </a:p>
          <a:p>
            <a:r>
              <a:rPr lang="en-US" b="1" i="1" dirty="0"/>
              <a:t>TC genesis </a:t>
            </a:r>
            <a:r>
              <a:rPr lang="en-US" dirty="0"/>
              <a:t>studies should account for the </a:t>
            </a:r>
            <a:r>
              <a:rPr lang="en-US" dirty="0" err="1"/>
              <a:t>pTC</a:t>
            </a:r>
            <a:r>
              <a:rPr lang="en-US" dirty="0"/>
              <a:t> stage – a complex accounting problem</a:t>
            </a:r>
          </a:p>
          <a:p>
            <a:r>
              <a:rPr lang="en-US" b="1" i="1" dirty="0"/>
              <a:t>understanding environmental differences </a:t>
            </a:r>
            <a:r>
              <a:rPr lang="en-US" dirty="0"/>
              <a:t>between developing and non-developing </a:t>
            </a:r>
            <a:r>
              <a:rPr lang="en-US" dirty="0" err="1"/>
              <a:t>pTCs</a:t>
            </a:r>
            <a:r>
              <a:rPr lang="en-US" dirty="0"/>
              <a:t> </a:t>
            </a:r>
            <a:r>
              <a:rPr lang="en-US" b="1" i="1" dirty="0"/>
              <a:t>requires global modeling – reanalysis – NWP </a:t>
            </a:r>
          </a:p>
          <a:p>
            <a:pPr marL="266700" indent="0">
              <a:buNone/>
            </a:pPr>
            <a:endParaRPr lang="en-US" dirty="0"/>
          </a:p>
        </p:txBody>
      </p:sp>
    </p:spTree>
    <p:extLst>
      <p:ext uri="{BB962C8B-B14F-4D97-AF65-F5344CB8AC3E}">
        <p14:creationId xmlns:p14="http://schemas.microsoft.com/office/powerpoint/2010/main" val="5628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A153-57CF-4ED8-1046-32E5827DC15C}"/>
              </a:ext>
            </a:extLst>
          </p:cNvPr>
          <p:cNvSpPr>
            <a:spLocks noGrp="1"/>
          </p:cNvSpPr>
          <p:nvPr>
            <p:ph type="title"/>
          </p:nvPr>
        </p:nvSpPr>
        <p:spPr>
          <a:xfrm>
            <a:off x="0" y="-304800"/>
            <a:ext cx="12979400" cy="1054100"/>
          </a:xfrm>
        </p:spPr>
        <p:txBody>
          <a:bodyPr/>
          <a:lstStyle/>
          <a:p>
            <a:r>
              <a:rPr lang="en-US" sz="3200" dirty="0"/>
              <a:t>Mike Fiorino TC Bio – TCNWP</a:t>
            </a:r>
            <a:endParaRPr lang="en-US" sz="4000" dirty="0"/>
          </a:p>
        </p:txBody>
      </p:sp>
      <p:sp>
        <p:nvSpPr>
          <p:cNvPr id="3" name="Content Placeholder 2">
            <a:extLst>
              <a:ext uri="{FF2B5EF4-FFF2-40B4-BE49-F238E27FC236}">
                <a16:creationId xmlns:a16="http://schemas.microsoft.com/office/drawing/2014/main" id="{C3FDB59F-DEBA-5BA4-87E8-2C1F631EA103}"/>
              </a:ext>
            </a:extLst>
          </p:cNvPr>
          <p:cNvSpPr>
            <a:spLocks noGrp="1"/>
          </p:cNvSpPr>
          <p:nvPr>
            <p:ph idx="1"/>
          </p:nvPr>
        </p:nvSpPr>
        <p:spPr>
          <a:xfrm>
            <a:off x="0" y="1143000"/>
            <a:ext cx="12636500" cy="7010400"/>
          </a:xfrm>
        </p:spPr>
        <p:txBody>
          <a:bodyPr/>
          <a:lstStyle/>
          <a:p>
            <a:r>
              <a:rPr lang="en-US" sz="3200" dirty="0"/>
              <a:t>1977-1978 – first NWP TC forecast using operational analyses in a ‘full-physics’ limited-area model (Penn State w/ Rick </a:t>
            </a:r>
            <a:r>
              <a:rPr lang="en-US" sz="3200" dirty="0" err="1"/>
              <a:t>Anthes</a:t>
            </a:r>
            <a:r>
              <a:rPr lang="en-US" sz="3200" dirty="0"/>
              <a:t>)</a:t>
            </a:r>
          </a:p>
          <a:p>
            <a:r>
              <a:rPr lang="en-US" sz="3200" dirty="0"/>
              <a:t>1981-1983 – operational implementation of first US baroclinic, two-way interactive, moving nested-grid TC NWP model (US Navy)</a:t>
            </a:r>
          </a:p>
          <a:p>
            <a:r>
              <a:rPr lang="en-US" sz="3200" dirty="0"/>
              <a:t>1985-1988 – FNMOC-JTWC model liaison (who do you call at 0230?)</a:t>
            </a:r>
          </a:p>
          <a:p>
            <a:r>
              <a:rPr lang="en-US" sz="3200" dirty="0"/>
              <a:t>1990-2000 – TC in all reanalyses; 1.5 y secondment to ECMWF</a:t>
            </a:r>
          </a:p>
          <a:p>
            <a:r>
              <a:rPr lang="en-US" sz="3200" dirty="0"/>
              <a:t>2001-2005 – JTWC models officer and forecaster</a:t>
            </a:r>
          </a:p>
          <a:p>
            <a:r>
              <a:rPr lang="en-US" sz="3200" dirty="0"/>
              <a:t>2006-2008 – NHC models lead and forecasting</a:t>
            </a:r>
          </a:p>
          <a:p>
            <a:r>
              <a:rPr lang="en-US" sz="3200" dirty="0"/>
              <a:t>2009-2017 – HFIP project global modeling and TC genesis</a:t>
            </a:r>
          </a:p>
          <a:p>
            <a:r>
              <a:rPr lang="en-US" sz="3200" dirty="0"/>
              <a:t>2022 – AORI super Best Track</a:t>
            </a:r>
          </a:p>
          <a:p>
            <a:r>
              <a:rPr lang="en-US" sz="3200" dirty="0"/>
              <a:t>1995-2023 – </a:t>
            </a:r>
            <a:r>
              <a:rPr lang="en-US" sz="3200" dirty="0" err="1"/>
              <a:t>WxMAP</a:t>
            </a:r>
            <a:r>
              <a:rPr lang="en-US" sz="3200" dirty="0"/>
              <a:t> – web interface to TC and NWP for forecasting</a:t>
            </a:r>
          </a:p>
          <a:p>
            <a:pPr lvl="1"/>
            <a:r>
              <a:rPr lang="en-US" sz="2400" dirty="0">
                <a:hlinkClick r:id="rId2"/>
              </a:rPr>
              <a:t>https://jtdiag.wxmap2.com</a:t>
            </a:r>
            <a:r>
              <a:rPr lang="en-US" sz="2400" dirty="0"/>
              <a:t>, </a:t>
            </a:r>
            <a:r>
              <a:rPr lang="en-US" sz="2400" dirty="0">
                <a:hlinkClick r:id="rId3"/>
              </a:rPr>
              <a:t>https://tcgen.wxmap2.com,</a:t>
            </a:r>
            <a:r>
              <a:rPr lang="en-US" sz="2400" dirty="0"/>
              <a:t> </a:t>
            </a:r>
            <a:r>
              <a:rPr lang="en-US" sz="2400" dirty="0">
                <a:hlinkClick r:id="rId4"/>
              </a:rPr>
              <a:t>https://tcact.wxmap2.com</a:t>
            </a:r>
            <a:r>
              <a:rPr lang="en-US" sz="2400" dirty="0"/>
              <a:t> </a:t>
            </a:r>
          </a:p>
          <a:p>
            <a:pPr marL="711200" lvl="1" indent="0">
              <a:buNone/>
            </a:pPr>
            <a:endParaRPr lang="en-US" sz="2400" dirty="0"/>
          </a:p>
        </p:txBody>
      </p:sp>
    </p:spTree>
    <p:extLst>
      <p:ext uri="{BB962C8B-B14F-4D97-AF65-F5344CB8AC3E}">
        <p14:creationId xmlns:p14="http://schemas.microsoft.com/office/powerpoint/2010/main" val="12313380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F07D-7BD4-230A-E4DC-DF5D3FE68ECE}"/>
              </a:ext>
            </a:extLst>
          </p:cNvPr>
          <p:cNvSpPr>
            <a:spLocks noGrp="1"/>
          </p:cNvSpPr>
          <p:nvPr>
            <p:ph type="title"/>
          </p:nvPr>
        </p:nvSpPr>
        <p:spPr/>
        <p:txBody>
          <a:bodyPr/>
          <a:lstStyle/>
          <a:p>
            <a:r>
              <a:rPr lang="en-US" dirty="0"/>
              <a:t>some words of wisdom…</a:t>
            </a:r>
          </a:p>
        </p:txBody>
      </p:sp>
      <p:sp>
        <p:nvSpPr>
          <p:cNvPr id="3" name="Content Placeholder 2">
            <a:extLst>
              <a:ext uri="{FF2B5EF4-FFF2-40B4-BE49-F238E27FC236}">
                <a16:creationId xmlns:a16="http://schemas.microsoft.com/office/drawing/2014/main" id="{FE4F13FC-42D4-3C12-0467-AE17F0314D57}"/>
              </a:ext>
            </a:extLst>
          </p:cNvPr>
          <p:cNvSpPr>
            <a:spLocks noGrp="1"/>
          </p:cNvSpPr>
          <p:nvPr>
            <p:ph idx="1"/>
          </p:nvPr>
        </p:nvSpPr>
        <p:spPr>
          <a:xfrm>
            <a:off x="-21167" y="1905000"/>
            <a:ext cx="12979400" cy="6705600"/>
          </a:xfrm>
        </p:spPr>
        <p:txBody>
          <a:bodyPr/>
          <a:lstStyle/>
          <a:p>
            <a:pPr marL="266700" indent="0">
              <a:buNone/>
            </a:pPr>
            <a:r>
              <a:rPr lang="en-US" sz="5400" dirty="0"/>
              <a:t>“You’re only as good as what you measure”</a:t>
            </a:r>
          </a:p>
          <a:p>
            <a:pPr marL="266700" indent="0" algn="r">
              <a:buNone/>
            </a:pPr>
            <a:r>
              <a:rPr lang="en-US" sz="3200" dirty="0"/>
              <a:t>CAPT Vic Addison, USN(ret)</a:t>
            </a:r>
          </a:p>
          <a:p>
            <a:pPr marL="266700" indent="0" algn="r">
              <a:buNone/>
            </a:pPr>
            <a:r>
              <a:rPr lang="en-US" sz="2400" dirty="0"/>
              <a:t>2006 Commanding Officer FNMOC</a:t>
            </a:r>
          </a:p>
          <a:p>
            <a:pPr marL="266700" indent="0" algn="r">
              <a:buNone/>
            </a:pPr>
            <a:endParaRPr lang="en-US" sz="2400" dirty="0"/>
          </a:p>
          <a:p>
            <a:pPr marL="266700" indent="0" algn="r">
              <a:buNone/>
            </a:pPr>
            <a:endParaRPr lang="en-US" sz="3200" dirty="0"/>
          </a:p>
          <a:p>
            <a:pPr marL="266700" marR="0" lvl="0" indent="0" algn="l"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5400" b="0" i="0" u="none" strike="noStrike" kern="0" cap="none" spc="0" normalizeH="0" baseline="0" noProof="0" dirty="0">
                <a:ln>
                  <a:noFill/>
                </a:ln>
                <a:solidFill>
                  <a:srgbClr val="000000"/>
                </a:solidFill>
                <a:effectLst/>
                <a:uLnTx/>
                <a:uFillTx/>
                <a:latin typeface="Gill Sans MT"/>
                <a:ea typeface="ヒラギノ角ゴ ProN W3"/>
                <a:sym typeface="Gill Sans" charset="0"/>
              </a:rPr>
              <a:t>“Forecasting is the acid test of an 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Bob Kistler, NCEP</a:t>
            </a:r>
            <a:endPar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lang="en-US" sz="2400" dirty="0">
                <a:solidFill>
                  <a:srgbClr val="000000"/>
                </a:solidFill>
                <a:ea typeface="ヒラギノ角ゴ ProN W3"/>
              </a:rPr>
              <a:t>father of American Reanalysis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2400" b="0" i="0" u="none" strike="noStrike" kern="0" cap="none" spc="0" normalizeH="0" baseline="0" noProof="0" dirty="0">
                <a:ln>
                  <a:noFill/>
                </a:ln>
                <a:solidFill>
                  <a:srgbClr val="000000"/>
                </a:solidFill>
                <a:effectLst/>
                <a:uLnTx/>
                <a:uFillTx/>
                <a:latin typeface="Gill Sans MT"/>
                <a:ea typeface="ヒラギノ角ゴ ProN W3"/>
                <a:sym typeface="Gill Sans" charset="0"/>
              </a:rPr>
              <a:t>NCEP/NCAR R1</a:t>
            </a:r>
          </a:p>
          <a:p>
            <a:pPr marL="266700" indent="0" algn="r">
              <a:buNone/>
            </a:pPr>
            <a:endParaRPr lang="en-US" sz="3200" dirty="0"/>
          </a:p>
        </p:txBody>
      </p:sp>
    </p:spTree>
    <p:extLst>
      <p:ext uri="{BB962C8B-B14F-4D97-AF65-F5344CB8AC3E}">
        <p14:creationId xmlns:p14="http://schemas.microsoft.com/office/powerpoint/2010/main" val="247237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D3F9-0420-5460-45C2-D33907E7BC08}"/>
              </a:ext>
            </a:extLst>
          </p:cNvPr>
          <p:cNvSpPr>
            <a:spLocks noGrp="1"/>
          </p:cNvSpPr>
          <p:nvPr>
            <p:ph type="title"/>
          </p:nvPr>
        </p:nvSpPr>
        <p:spPr/>
        <p:txBody>
          <a:bodyPr/>
          <a:lstStyle/>
          <a:p>
            <a:r>
              <a:rPr lang="en-US" sz="3600" dirty="0"/>
              <a:t>NWP – hurricane IAN</a:t>
            </a:r>
            <a:br>
              <a:rPr lang="en-US" sz="3600" dirty="0"/>
            </a:br>
            <a:r>
              <a:rPr lang="en-US" sz="3200" dirty="0"/>
              <a:t>https://tctrkveri.wxmap2.com</a:t>
            </a:r>
            <a:endParaRPr lang="en-US" dirty="0"/>
          </a:p>
        </p:txBody>
      </p:sp>
      <p:pic>
        <p:nvPicPr>
          <p:cNvPr id="9" name="Picture 8">
            <a:extLst>
              <a:ext uri="{FF2B5EF4-FFF2-40B4-BE49-F238E27FC236}">
                <a16:creationId xmlns:a16="http://schemas.microsoft.com/office/drawing/2014/main" id="{6619BF8D-7845-8032-7BAF-331D6DDDA94B}"/>
              </a:ext>
            </a:extLst>
          </p:cNvPr>
          <p:cNvPicPr>
            <a:picLocks noChangeAspect="1"/>
          </p:cNvPicPr>
          <p:nvPr/>
        </p:nvPicPr>
        <p:blipFill>
          <a:blip r:embed="rId2"/>
          <a:stretch>
            <a:fillRect/>
          </a:stretch>
        </p:blipFill>
        <p:spPr>
          <a:xfrm>
            <a:off x="1778000" y="1120048"/>
            <a:ext cx="9448800" cy="7513504"/>
          </a:xfrm>
          <a:prstGeom prst="rect">
            <a:avLst/>
          </a:prstGeom>
        </p:spPr>
      </p:pic>
      <p:sp>
        <p:nvSpPr>
          <p:cNvPr id="10" name="Rounded Rectangular Callout 9">
            <a:extLst>
              <a:ext uri="{FF2B5EF4-FFF2-40B4-BE49-F238E27FC236}">
                <a16:creationId xmlns:a16="http://schemas.microsoft.com/office/drawing/2014/main" id="{27DB50BB-1035-0671-3BC6-F8226D6151F6}"/>
              </a:ext>
            </a:extLst>
          </p:cNvPr>
          <p:cNvSpPr/>
          <p:nvPr/>
        </p:nvSpPr>
        <p:spPr bwMode="auto">
          <a:xfrm>
            <a:off x="6121401" y="5181600"/>
            <a:ext cx="2438400" cy="510778"/>
          </a:xfrm>
          <a:prstGeom prst="wedgeRoundRectCallout">
            <a:avLst>
              <a:gd name="adj1" fmla="val -78570"/>
              <a:gd name="adj2" fmla="val -18999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000090"/>
                </a:solidFill>
              </a:rPr>
              <a:t>Ave Maria FL</a:t>
            </a:r>
            <a:endParaRPr lang="en-US" sz="12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86175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523E-47A6-AA51-6DDD-126625C46B84}"/>
              </a:ext>
            </a:extLst>
          </p:cNvPr>
          <p:cNvSpPr>
            <a:spLocks noGrp="1"/>
          </p:cNvSpPr>
          <p:nvPr>
            <p:ph type="title"/>
          </p:nvPr>
        </p:nvSpPr>
        <p:spPr/>
        <p:txBody>
          <a:bodyPr/>
          <a:lstStyle/>
          <a:p>
            <a:r>
              <a:rPr lang="en-US" sz="3600" dirty="0"/>
              <a:t>NWP – hurricane IAN</a:t>
            </a:r>
            <a:br>
              <a:rPr lang="en-US" sz="3600" dirty="0"/>
            </a:br>
            <a:r>
              <a:rPr lang="en-US" sz="3200" dirty="0"/>
              <a:t>verification – mean position error (PE)</a:t>
            </a:r>
            <a:endParaRPr lang="en-US" sz="3600" dirty="0"/>
          </a:p>
        </p:txBody>
      </p:sp>
      <p:pic>
        <p:nvPicPr>
          <p:cNvPr id="5" name="Picture 4">
            <a:extLst>
              <a:ext uri="{FF2B5EF4-FFF2-40B4-BE49-F238E27FC236}">
                <a16:creationId xmlns:a16="http://schemas.microsoft.com/office/drawing/2014/main" id="{3E4D6CF0-B1E6-2915-653B-9537683A5BF8}"/>
              </a:ext>
            </a:extLst>
          </p:cNvPr>
          <p:cNvPicPr>
            <a:picLocks noChangeAspect="1"/>
          </p:cNvPicPr>
          <p:nvPr/>
        </p:nvPicPr>
        <p:blipFill>
          <a:blip r:embed="rId2"/>
          <a:stretch>
            <a:fillRect/>
          </a:stretch>
        </p:blipFill>
        <p:spPr>
          <a:xfrm>
            <a:off x="12700" y="1041400"/>
            <a:ext cx="9633528" cy="7569200"/>
          </a:xfrm>
          <a:prstGeom prst="rect">
            <a:avLst/>
          </a:prstGeom>
        </p:spPr>
      </p:pic>
      <p:pic>
        <p:nvPicPr>
          <p:cNvPr id="8" name="Picture 7">
            <a:extLst>
              <a:ext uri="{FF2B5EF4-FFF2-40B4-BE49-F238E27FC236}">
                <a16:creationId xmlns:a16="http://schemas.microsoft.com/office/drawing/2014/main" id="{D8150EEF-B247-8C86-7C46-A595FC54EFE7}"/>
              </a:ext>
            </a:extLst>
          </p:cNvPr>
          <p:cNvPicPr>
            <a:picLocks noChangeAspect="1"/>
          </p:cNvPicPr>
          <p:nvPr/>
        </p:nvPicPr>
        <p:blipFill rotWithShape="1">
          <a:blip r:embed="rId2"/>
          <a:srcRect l="73694" t="46644" r="4949" b="2014"/>
          <a:stretch/>
        </p:blipFill>
        <p:spPr>
          <a:xfrm>
            <a:off x="9118600" y="1041400"/>
            <a:ext cx="3886200" cy="7569200"/>
          </a:xfrm>
          <a:prstGeom prst="rect">
            <a:avLst/>
          </a:prstGeom>
        </p:spPr>
      </p:pic>
      <p:sp>
        <p:nvSpPr>
          <p:cNvPr id="9" name="Rounded Rectangular Callout 8">
            <a:extLst>
              <a:ext uri="{FF2B5EF4-FFF2-40B4-BE49-F238E27FC236}">
                <a16:creationId xmlns:a16="http://schemas.microsoft.com/office/drawing/2014/main" id="{82E6B4D4-2A57-92DE-027C-4A7AFAB970BD}"/>
              </a:ext>
            </a:extLst>
          </p:cNvPr>
          <p:cNvSpPr/>
          <p:nvPr/>
        </p:nvSpPr>
        <p:spPr bwMode="auto">
          <a:xfrm>
            <a:off x="3863475" y="1730029"/>
            <a:ext cx="4772314" cy="3166824"/>
          </a:xfrm>
          <a:prstGeom prst="wedgeRoundRectCallout">
            <a:avLst>
              <a:gd name="adj1" fmla="val 80467"/>
              <a:gd name="adj2" fmla="val 13251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09L</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NHC 112 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ECMWF 101nm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JGSM 131 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TVCN  104 nm</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349022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523E-47A6-AA51-6DDD-126625C46B84}"/>
              </a:ext>
            </a:extLst>
          </p:cNvPr>
          <p:cNvSpPr>
            <a:spLocks noGrp="1"/>
          </p:cNvSpPr>
          <p:nvPr>
            <p:ph type="title"/>
          </p:nvPr>
        </p:nvSpPr>
        <p:spPr/>
        <p:txBody>
          <a:bodyPr/>
          <a:lstStyle/>
          <a:p>
            <a:r>
              <a:rPr lang="en-US" sz="3600" dirty="0"/>
              <a:t>NWP – WPAC &amp; LANT 2022</a:t>
            </a:r>
            <a:br>
              <a:rPr lang="en-US" sz="3600" dirty="0"/>
            </a:br>
            <a:r>
              <a:rPr lang="en-US" sz="3200" dirty="0"/>
              <a:t>verification – mean position error (PE)</a:t>
            </a:r>
            <a:endParaRPr lang="en-US" sz="3600" dirty="0"/>
          </a:p>
        </p:txBody>
      </p:sp>
      <p:pic>
        <p:nvPicPr>
          <p:cNvPr id="4" name="Picture 3">
            <a:extLst>
              <a:ext uri="{FF2B5EF4-FFF2-40B4-BE49-F238E27FC236}">
                <a16:creationId xmlns:a16="http://schemas.microsoft.com/office/drawing/2014/main" id="{E46D7DD2-5E03-DB71-5B6E-623A517AA854}"/>
              </a:ext>
            </a:extLst>
          </p:cNvPr>
          <p:cNvPicPr>
            <a:picLocks noChangeAspect="1"/>
          </p:cNvPicPr>
          <p:nvPr/>
        </p:nvPicPr>
        <p:blipFill rotWithShape="1">
          <a:blip r:embed="rId2"/>
          <a:srcRect t="47176" b="4984"/>
          <a:stretch/>
        </p:blipFill>
        <p:spPr>
          <a:xfrm>
            <a:off x="0" y="5029200"/>
            <a:ext cx="9730510" cy="3657600"/>
          </a:xfrm>
          <a:prstGeom prst="rect">
            <a:avLst/>
          </a:prstGeom>
        </p:spPr>
      </p:pic>
      <p:pic>
        <p:nvPicPr>
          <p:cNvPr id="7" name="Picture 6">
            <a:extLst>
              <a:ext uri="{FF2B5EF4-FFF2-40B4-BE49-F238E27FC236}">
                <a16:creationId xmlns:a16="http://schemas.microsoft.com/office/drawing/2014/main" id="{86F2E930-EA42-1B0B-9ACB-16E9E8241AF3}"/>
              </a:ext>
            </a:extLst>
          </p:cNvPr>
          <p:cNvPicPr>
            <a:picLocks noChangeAspect="1"/>
          </p:cNvPicPr>
          <p:nvPr/>
        </p:nvPicPr>
        <p:blipFill rotWithShape="1">
          <a:blip r:embed="rId3"/>
          <a:srcRect t="47820" b="4277"/>
          <a:stretch/>
        </p:blipFill>
        <p:spPr>
          <a:xfrm>
            <a:off x="12700" y="1219199"/>
            <a:ext cx="9717810" cy="3657601"/>
          </a:xfrm>
          <a:prstGeom prst="rect">
            <a:avLst/>
          </a:prstGeom>
        </p:spPr>
      </p:pic>
      <p:sp>
        <p:nvSpPr>
          <p:cNvPr id="9" name="Rounded Rectangular Callout 8">
            <a:extLst>
              <a:ext uri="{FF2B5EF4-FFF2-40B4-BE49-F238E27FC236}">
                <a16:creationId xmlns:a16="http://schemas.microsoft.com/office/drawing/2014/main" id="{B38AFE1C-B2F5-77AA-F11B-D741F3C22164}"/>
              </a:ext>
            </a:extLst>
          </p:cNvPr>
          <p:cNvSpPr/>
          <p:nvPr/>
        </p:nvSpPr>
        <p:spPr bwMode="auto">
          <a:xfrm>
            <a:off x="9149345" y="1551951"/>
            <a:ext cx="3975101" cy="2145268"/>
          </a:xfrm>
          <a:prstGeom prst="wedgeRoundRectCallout">
            <a:avLst>
              <a:gd name="adj1" fmla="val -68018"/>
              <a:gd name="adj2" fmla="val 5951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WPAC~120nm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ECMWF 113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JGSM 127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GFS 123 nm</a:t>
            </a:r>
            <a:endParaRPr lang="en-US" sz="1800" b="1" dirty="0">
              <a:solidFill>
                <a:srgbClr val="000090"/>
              </a:solidFill>
              <a:latin typeface="Gill Sans MT" panose="020B0502020104020203" pitchFamily="34" charset="0"/>
            </a:endParaRPr>
          </a:p>
        </p:txBody>
      </p:sp>
      <p:sp>
        <p:nvSpPr>
          <p:cNvPr id="10" name="Rounded Rectangular Callout 9">
            <a:extLst>
              <a:ext uri="{FF2B5EF4-FFF2-40B4-BE49-F238E27FC236}">
                <a16:creationId xmlns:a16="http://schemas.microsoft.com/office/drawing/2014/main" id="{409463DA-6A24-E236-4A7F-C4DBB68218AB}"/>
              </a:ext>
            </a:extLst>
          </p:cNvPr>
          <p:cNvSpPr/>
          <p:nvPr/>
        </p:nvSpPr>
        <p:spPr bwMode="auto">
          <a:xfrm>
            <a:off x="9263646" y="4876800"/>
            <a:ext cx="3746501" cy="2145268"/>
          </a:xfrm>
          <a:prstGeom prst="wedgeRoundRectCallout">
            <a:avLst>
              <a:gd name="adj1" fmla="val -68018"/>
              <a:gd name="adj2" fmla="val 5951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LANT~80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ECMWF 71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JGSM 73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GFS 79 nm</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288867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4D2C-9CE4-18F1-0810-4E7F7F755433}"/>
              </a:ext>
            </a:extLst>
          </p:cNvPr>
          <p:cNvSpPr>
            <a:spLocks noGrp="1"/>
          </p:cNvSpPr>
          <p:nvPr>
            <p:ph type="title"/>
          </p:nvPr>
        </p:nvSpPr>
        <p:spPr/>
        <p:txBody>
          <a:bodyPr/>
          <a:lstStyle/>
          <a:p>
            <a:r>
              <a:rPr lang="en-US" sz="3600" dirty="0"/>
              <a:t>NWP </a:t>
            </a:r>
            <a:r>
              <a:rPr lang="en-US" sz="3600" dirty="0" err="1"/>
              <a:t>PoD</a:t>
            </a:r>
            <a:r>
              <a:rPr lang="en-US" sz="3600" dirty="0"/>
              <a:t> – Probability of Detection</a:t>
            </a:r>
            <a:br>
              <a:rPr lang="en-US" sz="3600" dirty="0"/>
            </a:br>
            <a:r>
              <a:rPr lang="en-US" sz="2400" dirty="0"/>
              <a:t>WPAC 2022</a:t>
            </a:r>
            <a:endParaRPr lang="en-US" sz="3600" dirty="0"/>
          </a:p>
        </p:txBody>
      </p:sp>
      <p:pic>
        <p:nvPicPr>
          <p:cNvPr id="4" name="Picture 3">
            <a:extLst>
              <a:ext uri="{FF2B5EF4-FFF2-40B4-BE49-F238E27FC236}">
                <a16:creationId xmlns:a16="http://schemas.microsoft.com/office/drawing/2014/main" id="{8DA8D77F-6080-0A74-00CC-DC04E21D0182}"/>
              </a:ext>
            </a:extLst>
          </p:cNvPr>
          <p:cNvPicPr>
            <a:picLocks noChangeAspect="1"/>
          </p:cNvPicPr>
          <p:nvPr/>
        </p:nvPicPr>
        <p:blipFill>
          <a:blip r:embed="rId2"/>
          <a:stretch>
            <a:fillRect/>
          </a:stretch>
        </p:blipFill>
        <p:spPr>
          <a:xfrm>
            <a:off x="1612900" y="1041400"/>
            <a:ext cx="9779000" cy="7683499"/>
          </a:xfrm>
          <a:prstGeom prst="rect">
            <a:avLst/>
          </a:prstGeom>
        </p:spPr>
      </p:pic>
      <p:sp>
        <p:nvSpPr>
          <p:cNvPr id="5" name="Rounded Rectangular Callout 4">
            <a:extLst>
              <a:ext uri="{FF2B5EF4-FFF2-40B4-BE49-F238E27FC236}">
                <a16:creationId xmlns:a16="http://schemas.microsoft.com/office/drawing/2014/main" id="{7DF83593-2F02-6A2C-493D-61DFAA4923C8}"/>
              </a:ext>
            </a:extLst>
          </p:cNvPr>
          <p:cNvSpPr/>
          <p:nvPr/>
        </p:nvSpPr>
        <p:spPr bwMode="auto">
          <a:xfrm>
            <a:off x="2235200" y="4648200"/>
            <a:ext cx="3705514" cy="715089"/>
          </a:xfrm>
          <a:prstGeom prst="wedgeRoundRectCallout">
            <a:avLst>
              <a:gd name="adj1" fmla="val -14975"/>
              <a:gd name="adj2" fmla="val -13473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Tau=0 ~ 98%</a:t>
            </a:r>
            <a:endParaRPr lang="en-US" sz="1800" b="1" dirty="0">
              <a:solidFill>
                <a:srgbClr val="000090"/>
              </a:solidFill>
              <a:latin typeface="Gill Sans MT" panose="020B0502020104020203" pitchFamily="34" charset="0"/>
            </a:endParaRPr>
          </a:p>
        </p:txBody>
      </p:sp>
      <p:sp>
        <p:nvSpPr>
          <p:cNvPr id="6" name="Rounded Rectangular Callout 5">
            <a:extLst>
              <a:ext uri="{FF2B5EF4-FFF2-40B4-BE49-F238E27FC236}">
                <a16:creationId xmlns:a16="http://schemas.microsoft.com/office/drawing/2014/main" id="{89EA5849-FEC2-74DD-8879-8C2D51170F71}"/>
              </a:ext>
            </a:extLst>
          </p:cNvPr>
          <p:cNvSpPr/>
          <p:nvPr/>
        </p:nvSpPr>
        <p:spPr bwMode="auto">
          <a:xfrm>
            <a:off x="7064086" y="3933111"/>
            <a:ext cx="3705514" cy="715089"/>
          </a:xfrm>
          <a:prstGeom prst="wedgeRoundRectCallout">
            <a:avLst>
              <a:gd name="adj1" fmla="val 20958"/>
              <a:gd name="adj2" fmla="val -15268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Tau=72 ~ 97%</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2527676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FD1D-2B1F-3884-8F84-D15E6817CAB7}"/>
              </a:ext>
            </a:extLst>
          </p:cNvPr>
          <p:cNvSpPr>
            <a:spLocks noGrp="1"/>
          </p:cNvSpPr>
          <p:nvPr>
            <p:ph type="title"/>
          </p:nvPr>
        </p:nvSpPr>
        <p:spPr/>
        <p:txBody>
          <a:bodyPr/>
          <a:lstStyle/>
          <a:p>
            <a:r>
              <a:rPr lang="en-US" dirty="0"/>
              <a:t>NWP metrics 2022</a:t>
            </a:r>
          </a:p>
        </p:txBody>
      </p:sp>
      <p:sp>
        <p:nvSpPr>
          <p:cNvPr id="3" name="Content Placeholder 2">
            <a:extLst>
              <a:ext uri="{FF2B5EF4-FFF2-40B4-BE49-F238E27FC236}">
                <a16:creationId xmlns:a16="http://schemas.microsoft.com/office/drawing/2014/main" id="{C4280BAF-C8BC-6116-6CA1-AE842B273C0A}"/>
              </a:ext>
            </a:extLst>
          </p:cNvPr>
          <p:cNvSpPr>
            <a:spLocks noGrp="1"/>
          </p:cNvSpPr>
          <p:nvPr>
            <p:ph idx="1"/>
          </p:nvPr>
        </p:nvSpPr>
        <p:spPr/>
        <p:txBody>
          <a:bodyPr/>
          <a:lstStyle/>
          <a:p>
            <a:r>
              <a:rPr lang="en-US" sz="4000" dirty="0"/>
              <a:t>Good 72 mean PE </a:t>
            </a:r>
            <a:r>
              <a:rPr lang="en-US" sz="4000" dirty="0">
                <a:sym typeface="Wingdings" pitchFamily="2" charset="2"/>
              </a:rPr>
              <a:t> 100 nm</a:t>
            </a:r>
            <a:endParaRPr lang="en-US" sz="4000" dirty="0"/>
          </a:p>
          <a:p>
            <a:pPr lvl="1"/>
            <a:r>
              <a:rPr lang="en-US" sz="3200" dirty="0"/>
              <a:t>~ 120 nm in WPAC</a:t>
            </a:r>
          </a:p>
          <a:p>
            <a:pPr lvl="1"/>
            <a:r>
              <a:rPr lang="en-US" sz="3200" dirty="0"/>
              <a:t>~ 100 nm in LANT</a:t>
            </a:r>
          </a:p>
          <a:p>
            <a:r>
              <a:rPr lang="en-US" sz="4000" dirty="0"/>
              <a:t>Good </a:t>
            </a:r>
            <a:r>
              <a:rPr lang="en-US" sz="4000" dirty="0" err="1"/>
              <a:t>PoD</a:t>
            </a:r>
            <a:r>
              <a:rPr lang="en-US" sz="4000" dirty="0"/>
              <a:t> </a:t>
            </a:r>
            <a:r>
              <a:rPr lang="en-US" sz="4000" dirty="0">
                <a:sym typeface="Wingdings" pitchFamily="2" charset="2"/>
              </a:rPr>
              <a:t> 95-100%</a:t>
            </a:r>
            <a:endParaRPr lang="en-US" sz="4000" dirty="0"/>
          </a:p>
          <a:p>
            <a:pPr lvl="1"/>
            <a:r>
              <a:rPr lang="en-US" sz="3200" dirty="0"/>
              <a:t>tau 0 (initial) ~ 98%</a:t>
            </a:r>
          </a:p>
          <a:p>
            <a:pPr lvl="1"/>
            <a:r>
              <a:rPr lang="en-US" sz="3200" dirty="0"/>
              <a:t>tau 72 (72-h forecast) ~ 95%</a:t>
            </a:r>
          </a:p>
          <a:p>
            <a:r>
              <a:rPr lang="en-US" sz="4000" dirty="0"/>
              <a:t>How does ERA5 compare to ERA15/40?</a:t>
            </a:r>
          </a:p>
        </p:txBody>
      </p:sp>
    </p:spTree>
    <p:extLst>
      <p:ext uri="{BB962C8B-B14F-4D97-AF65-F5344CB8AC3E}">
        <p14:creationId xmlns:p14="http://schemas.microsoft.com/office/powerpoint/2010/main" val="41242742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867D84D8-6CAA-7147-8DA6-5DF3E6B4E200}"/>
              </a:ext>
            </a:extLst>
          </p:cNvPr>
          <p:cNvSpPr>
            <a:spLocks noChangeArrowheads="1"/>
          </p:cNvSpPr>
          <p:nvPr/>
        </p:nvSpPr>
        <p:spPr bwMode="auto">
          <a:xfrm>
            <a:off x="539610" y="216746"/>
            <a:ext cx="11636587"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b"/>
          <a:lstStyle>
            <a:lvl1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1pPr>
            <a:lvl2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2pPr>
            <a:lvl3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3pPr>
            <a:lvl4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4pPr>
            <a:lvl5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9pPr>
          </a:lstStyle>
          <a:p>
            <a:r>
              <a:rPr lang="en-US" altLang="en-US" sz="4267"/>
              <a:t>TC Detection in ERA-15 v ECMWF ops</a:t>
            </a:r>
            <a:endParaRPr lang="en-US" altLang="en-US" sz="3982"/>
          </a:p>
        </p:txBody>
      </p:sp>
      <p:pic>
        <p:nvPicPr>
          <p:cNvPr id="523273" name="Picture 9">
            <a:extLst>
              <a:ext uri="{FF2B5EF4-FFF2-40B4-BE49-F238E27FC236}">
                <a16:creationId xmlns:a16="http://schemas.microsoft.com/office/drawing/2014/main" id="{2ECC6ED9-735F-BB4A-9C84-BE46C98C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418"/>
            <a:ext cx="12277796" cy="682074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71" name="AutoShape 7">
            <a:extLst>
              <a:ext uri="{FF2B5EF4-FFF2-40B4-BE49-F238E27FC236}">
                <a16:creationId xmlns:a16="http://schemas.microsoft.com/office/drawing/2014/main" id="{980A5C17-C108-514E-B938-C1E9332DEEB9}"/>
              </a:ext>
            </a:extLst>
          </p:cNvPr>
          <p:cNvSpPr>
            <a:spLocks noChangeArrowheads="1"/>
          </p:cNvSpPr>
          <p:nvPr/>
        </p:nvSpPr>
        <p:spPr bwMode="auto">
          <a:xfrm>
            <a:off x="1654952" y="3920062"/>
            <a:ext cx="2147146" cy="780072"/>
          </a:xfrm>
          <a:prstGeom prst="wedgeRoundRectCallout">
            <a:avLst>
              <a:gd name="adj1" fmla="val 31389"/>
              <a:gd name="adj2" fmla="val -122315"/>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a:t>ERA-15 ~85% 1979-93</a:t>
            </a:r>
          </a:p>
        </p:txBody>
      </p:sp>
      <p:grpSp>
        <p:nvGrpSpPr>
          <p:cNvPr id="523275" name="Group 11">
            <a:extLst>
              <a:ext uri="{FF2B5EF4-FFF2-40B4-BE49-F238E27FC236}">
                <a16:creationId xmlns:a16="http://schemas.microsoft.com/office/drawing/2014/main" id="{3C58F31D-BA5A-6841-B018-27B38AB448FF}"/>
              </a:ext>
            </a:extLst>
          </p:cNvPr>
          <p:cNvGrpSpPr>
            <a:grpSpLocks/>
          </p:cNvGrpSpPr>
          <p:nvPr/>
        </p:nvGrpSpPr>
        <p:grpSpPr bwMode="auto">
          <a:xfrm>
            <a:off x="4906152" y="5438988"/>
            <a:ext cx="7385190" cy="3876604"/>
            <a:chOff x="2173" y="2409"/>
            <a:chExt cx="3271" cy="1717"/>
          </a:xfrm>
        </p:grpSpPr>
        <p:pic>
          <p:nvPicPr>
            <p:cNvPr id="523272" name="Picture 8">
              <a:extLst>
                <a:ext uri="{FF2B5EF4-FFF2-40B4-BE49-F238E27FC236}">
                  <a16:creationId xmlns:a16="http://schemas.microsoft.com/office/drawing/2014/main" id="{560660FA-8902-A44C-BEA7-FC49245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 y="2409"/>
              <a:ext cx="3271" cy="171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69" name="AutoShape 5">
              <a:extLst>
                <a:ext uri="{FF2B5EF4-FFF2-40B4-BE49-F238E27FC236}">
                  <a16:creationId xmlns:a16="http://schemas.microsoft.com/office/drawing/2014/main" id="{DB256A5B-DFAA-614F-9FF5-297A12888A28}"/>
                </a:ext>
              </a:extLst>
            </p:cNvPr>
            <p:cNvSpPr>
              <a:spLocks noChangeArrowheads="1"/>
            </p:cNvSpPr>
            <p:nvPr/>
          </p:nvSpPr>
          <p:spPr bwMode="auto">
            <a:xfrm>
              <a:off x="2402" y="2609"/>
              <a:ext cx="1859" cy="346"/>
            </a:xfrm>
            <a:prstGeom prst="wedgeRoundRectCallout">
              <a:avLst>
                <a:gd name="adj1" fmla="val 11486"/>
                <a:gd name="adj2" fmla="val 193097"/>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tropical wind skill increases from 2.5 to 4 days ~1989</a:t>
              </a:r>
            </a:p>
          </p:txBody>
        </p:sp>
      </p:grpSp>
      <p:sp>
        <p:nvSpPr>
          <p:cNvPr id="523270" name="AutoShape 6">
            <a:extLst>
              <a:ext uri="{FF2B5EF4-FFF2-40B4-BE49-F238E27FC236}">
                <a16:creationId xmlns:a16="http://schemas.microsoft.com/office/drawing/2014/main" id="{B85CD706-3BBC-D845-B688-0A7D9D6DCCDE}"/>
              </a:ext>
            </a:extLst>
          </p:cNvPr>
          <p:cNvSpPr>
            <a:spLocks noChangeArrowheads="1"/>
          </p:cNvSpPr>
          <p:nvPr/>
        </p:nvSpPr>
        <p:spPr bwMode="auto">
          <a:xfrm>
            <a:off x="1815253" y="5746604"/>
            <a:ext cx="2738685" cy="780072"/>
          </a:xfrm>
          <a:prstGeom prst="wedgeRoundRectCallout">
            <a:avLst>
              <a:gd name="adj1" fmla="val 107708"/>
              <a:gd name="adj2" fmla="val -187602"/>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Ops detection  increases to 80+% ~1989</a:t>
            </a:r>
          </a:p>
        </p:txBody>
      </p:sp>
      <p:sp>
        <p:nvSpPr>
          <p:cNvPr id="523276" name="Line 12">
            <a:extLst>
              <a:ext uri="{FF2B5EF4-FFF2-40B4-BE49-F238E27FC236}">
                <a16:creationId xmlns:a16="http://schemas.microsoft.com/office/drawing/2014/main" id="{D8C31EF7-BC59-2245-84A2-47DF1059A9D3}"/>
              </a:ext>
            </a:extLst>
          </p:cNvPr>
          <p:cNvSpPr>
            <a:spLocks noChangeShapeType="1"/>
          </p:cNvSpPr>
          <p:nvPr/>
        </p:nvSpPr>
        <p:spPr bwMode="auto">
          <a:xfrm>
            <a:off x="5292231" y="7491307"/>
            <a:ext cx="682752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3199395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661EE5E0-9449-E844-8DE6-9483083828C9}"/>
              </a:ext>
            </a:extLst>
          </p:cNvPr>
          <p:cNvSpPr>
            <a:spLocks noGrp="1" noChangeArrowheads="1"/>
          </p:cNvSpPr>
          <p:nvPr>
            <p:ph type="title"/>
          </p:nvPr>
        </p:nvSpPr>
        <p:spPr/>
        <p:txBody>
          <a:bodyPr/>
          <a:lstStyle/>
          <a:p>
            <a:r>
              <a:rPr lang="en-US" altLang="ja-JP" sz="3413">
                <a:ea typeface="ＭＳ Ｐゴシック" panose="020B0600070205080204" pitchFamily="34" charset="-128"/>
              </a:rPr>
              <a:t>ERA-40 TC detection v tropical wind score</a:t>
            </a:r>
            <a:br>
              <a:rPr lang="en-US" altLang="ja-JP" sz="3413">
                <a:ea typeface="ＭＳ Ｐゴシック" panose="020B0600070205080204" pitchFamily="34" charset="-128"/>
              </a:rPr>
            </a:br>
            <a:r>
              <a:rPr lang="en-US" altLang="ja-JP" sz="2560">
                <a:solidFill>
                  <a:srgbClr val="0D1C9F"/>
                </a:solidFill>
                <a:ea typeface="ＭＳ Ｐゴシック" panose="020B0600070205080204" pitchFamily="34" charset="-128"/>
              </a:rPr>
              <a:t>SHEM v NHEM ; tau=0 v tau=72 h</a:t>
            </a:r>
            <a:endParaRPr lang="en-US" altLang="en-US" sz="2560">
              <a:solidFill>
                <a:srgbClr val="0D1C9F"/>
              </a:solidFill>
            </a:endParaRPr>
          </a:p>
        </p:txBody>
      </p:sp>
      <p:pic>
        <p:nvPicPr>
          <p:cNvPr id="524292" name="Picture 4">
            <a:extLst>
              <a:ext uri="{FF2B5EF4-FFF2-40B4-BE49-F238E27FC236}">
                <a16:creationId xmlns:a16="http://schemas.microsoft.com/office/drawing/2014/main" id="{E96DDF74-5CB7-ED44-81FD-C5B7A50A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75155"/>
            <a:ext cx="12992100" cy="870225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293" name="Picture 5">
            <a:extLst>
              <a:ext uri="{FF2B5EF4-FFF2-40B4-BE49-F238E27FC236}">
                <a16:creationId xmlns:a16="http://schemas.microsoft.com/office/drawing/2014/main" id="{6D7C83DE-49DB-734C-821D-F4E96991224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009" y="5046135"/>
            <a:ext cx="6917831" cy="3942080"/>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4294" name="Line 6">
            <a:extLst>
              <a:ext uri="{FF2B5EF4-FFF2-40B4-BE49-F238E27FC236}">
                <a16:creationId xmlns:a16="http://schemas.microsoft.com/office/drawing/2014/main" id="{47EDB8BC-05C1-6946-81DA-D72B850D0385}"/>
              </a:ext>
            </a:extLst>
          </p:cNvPr>
          <p:cNvSpPr>
            <a:spLocks noChangeShapeType="1"/>
          </p:cNvSpPr>
          <p:nvPr/>
        </p:nvSpPr>
        <p:spPr bwMode="auto">
          <a:xfrm>
            <a:off x="6044072" y="7188765"/>
            <a:ext cx="5788942" cy="1354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23507472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NHEM ERA5 </a:t>
            </a:r>
            <a:r>
              <a:rPr lang="en-US" dirty="0" err="1"/>
              <a:t>PoD</a:t>
            </a:r>
            <a:r>
              <a:rPr lang="en-US" dirty="0"/>
              <a:t> at tau=0 and 72 h</a:t>
            </a:r>
          </a:p>
        </p:txBody>
      </p:sp>
      <p:pic>
        <p:nvPicPr>
          <p:cNvPr id="5" name="Picture 4" descr="Chart, line chart&#10;&#10;Description automatically generated">
            <a:extLst>
              <a:ext uri="{FF2B5EF4-FFF2-40B4-BE49-F238E27FC236}">
                <a16:creationId xmlns:a16="http://schemas.microsoft.com/office/drawing/2014/main" id="{04880D63-445C-5331-D416-878B26563F3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78000"/>
                    </a14:imgEffect>
                    <a14:imgEffect>
                      <a14:brightnessContrast contrast="-40000"/>
                    </a14:imgEffect>
                  </a14:imgLayer>
                </a14:imgProps>
              </a:ext>
            </a:extLst>
          </a:blip>
          <a:stretch>
            <a:fillRect/>
          </a:stretch>
        </p:blipFill>
        <p:spPr>
          <a:xfrm>
            <a:off x="1320800" y="1041400"/>
            <a:ext cx="10363200" cy="8142513"/>
          </a:xfrm>
          <a:prstGeom prst="rect">
            <a:avLst/>
          </a:prstGeom>
          <a:effectLst>
            <a:outerShdw sx="1000" sy="1000" algn="ctr" rotWithShape="0">
              <a:srgbClr val="000000"/>
            </a:outerShdw>
          </a:effectLst>
        </p:spPr>
      </p:pic>
      <p:sp>
        <p:nvSpPr>
          <p:cNvPr id="6" name="Rounded Rectangular Callout 5">
            <a:extLst>
              <a:ext uri="{FF2B5EF4-FFF2-40B4-BE49-F238E27FC236}">
                <a16:creationId xmlns:a16="http://schemas.microsoft.com/office/drawing/2014/main" id="{C3A34E29-AD26-E975-632C-B98C9221857D}"/>
              </a:ext>
            </a:extLst>
          </p:cNvPr>
          <p:cNvSpPr/>
          <p:nvPr/>
        </p:nvSpPr>
        <p:spPr bwMode="auto">
          <a:xfrm>
            <a:off x="2997200" y="5112656"/>
            <a:ext cx="7543797" cy="1532334"/>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tau0 &gt;= 90% and better than ERA40 1989-2021</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tau72 much better</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257486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SHEM ERA5 </a:t>
            </a:r>
            <a:r>
              <a:rPr lang="en-US" dirty="0" err="1"/>
              <a:t>PoD</a:t>
            </a:r>
            <a:r>
              <a:rPr lang="en-US" dirty="0"/>
              <a:t> at tau=0 and 72 h</a:t>
            </a:r>
          </a:p>
        </p:txBody>
      </p:sp>
      <p:pic>
        <p:nvPicPr>
          <p:cNvPr id="4" name="Picture 3" descr="Chart, line chart&#10;&#10;Description automatically generated">
            <a:extLst>
              <a:ext uri="{FF2B5EF4-FFF2-40B4-BE49-F238E27FC236}">
                <a16:creationId xmlns:a16="http://schemas.microsoft.com/office/drawing/2014/main" id="{F2B9DC17-809C-74C5-2C35-92DD018BF8E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1000"/>
                    </a14:imgEffect>
                    <a14:imgEffect>
                      <a14:brightnessContrast contrast="-40000"/>
                    </a14:imgEffect>
                  </a14:imgLayer>
                </a14:imgProps>
              </a:ext>
            </a:extLst>
          </a:blip>
          <a:stretch>
            <a:fillRect/>
          </a:stretch>
        </p:blipFill>
        <p:spPr>
          <a:xfrm>
            <a:off x="1282700" y="1017587"/>
            <a:ext cx="10439400" cy="8202385"/>
          </a:xfrm>
          <a:prstGeom prst="rect">
            <a:avLst/>
          </a:prstGeom>
        </p:spPr>
      </p:pic>
      <p:sp>
        <p:nvSpPr>
          <p:cNvPr id="6" name="Rounded Rectangular Callout 5">
            <a:extLst>
              <a:ext uri="{FF2B5EF4-FFF2-40B4-BE49-F238E27FC236}">
                <a16:creationId xmlns:a16="http://schemas.microsoft.com/office/drawing/2014/main" id="{68693985-C4ED-1C00-1629-3CCD4769FDF5}"/>
              </a:ext>
            </a:extLst>
          </p:cNvPr>
          <p:cNvSpPr/>
          <p:nvPr/>
        </p:nvSpPr>
        <p:spPr bwMode="auto">
          <a:xfrm>
            <a:off x="2997200" y="5351019"/>
            <a:ext cx="7543797" cy="1055608"/>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both tau0 and tau72 are way better than ERA40! and similar to NHEM</a:t>
            </a:r>
          </a:p>
        </p:txBody>
      </p:sp>
    </p:spTree>
    <p:extLst>
      <p:ext uri="{BB962C8B-B14F-4D97-AF65-F5344CB8AC3E}">
        <p14:creationId xmlns:p14="http://schemas.microsoft.com/office/powerpoint/2010/main" val="453131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4645"/>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DF7-B8C4-FC96-20E2-884A2A3F1A88}"/>
              </a:ext>
            </a:extLst>
          </p:cNvPr>
          <p:cNvSpPr>
            <a:spLocks noGrp="1"/>
          </p:cNvSpPr>
          <p:nvPr>
            <p:ph type="title"/>
          </p:nvPr>
        </p:nvSpPr>
        <p:spPr/>
        <p:txBody>
          <a:bodyPr/>
          <a:lstStyle/>
          <a:p>
            <a:r>
              <a:rPr lang="en-US" sz="4000" b="1" dirty="0"/>
              <a:t>Overview</a:t>
            </a:r>
            <a:br>
              <a:rPr lang="en-US" sz="4000" dirty="0"/>
            </a:br>
            <a:r>
              <a:rPr lang="en-US" sz="3200" dirty="0"/>
              <a:t>key takeaways</a:t>
            </a:r>
            <a:endParaRPr lang="en-US" sz="4000" dirty="0"/>
          </a:p>
        </p:txBody>
      </p:sp>
      <p:sp>
        <p:nvSpPr>
          <p:cNvPr id="3" name="Content Placeholder 2">
            <a:extLst>
              <a:ext uri="{FF2B5EF4-FFF2-40B4-BE49-F238E27FC236}">
                <a16:creationId xmlns:a16="http://schemas.microsoft.com/office/drawing/2014/main" id="{42A533F7-2F81-B3DD-A4FA-AE7121EFE0DB}"/>
              </a:ext>
            </a:extLst>
          </p:cNvPr>
          <p:cNvSpPr>
            <a:spLocks noGrp="1"/>
          </p:cNvSpPr>
          <p:nvPr>
            <p:ph idx="1"/>
          </p:nvPr>
        </p:nvSpPr>
        <p:spPr>
          <a:xfrm>
            <a:off x="12700" y="1524000"/>
            <a:ext cx="12992100" cy="7162800"/>
          </a:xfrm>
        </p:spPr>
        <p:txBody>
          <a:bodyPr/>
          <a:lstStyle/>
          <a:p>
            <a:r>
              <a:rPr lang="en-US" sz="4000" b="1" i="1" u="sng" dirty="0" err="1"/>
              <a:t>superBT</a:t>
            </a:r>
            <a:r>
              <a:rPr lang="en-US" dirty="0"/>
              <a:t> = </a:t>
            </a:r>
            <a:r>
              <a:rPr lang="en-US" b="1" i="1" dirty="0"/>
              <a:t>Best Track of TCs +</a:t>
            </a:r>
          </a:p>
          <a:p>
            <a:pPr lvl="1"/>
            <a:r>
              <a:rPr lang="en-US" sz="3600" b="1" i="1" dirty="0">
                <a:solidFill>
                  <a:schemeClr val="accent1"/>
                </a:solidFill>
              </a:rPr>
              <a:t>BT of </a:t>
            </a:r>
            <a:r>
              <a:rPr lang="en-US" sz="3600" b="1" i="1" dirty="0" err="1">
                <a:solidFill>
                  <a:schemeClr val="accent1"/>
                </a:solidFill>
              </a:rPr>
              <a:t>pTCs</a:t>
            </a:r>
            <a:r>
              <a:rPr lang="en-US" sz="3600" b="1" i="1" dirty="0">
                <a:solidFill>
                  <a:schemeClr val="accent1"/>
                </a:solidFill>
              </a:rPr>
              <a:t> (potential/</a:t>
            </a:r>
            <a:r>
              <a:rPr lang="en-US" sz="3600" b="1" i="1" dirty="0" err="1">
                <a:solidFill>
                  <a:schemeClr val="accent1"/>
                </a:solidFill>
              </a:rPr>
              <a:t>preTCs</a:t>
            </a:r>
            <a:r>
              <a:rPr lang="en-US" sz="3600" b="1" i="1" dirty="0">
                <a:solidFill>
                  <a:schemeClr val="accent1"/>
                </a:solidFill>
              </a:rPr>
              <a:t>)</a:t>
            </a:r>
          </a:p>
          <a:p>
            <a:pPr lvl="1"/>
            <a:r>
              <a:rPr lang="en-US" b="1" i="1" u="sng" dirty="0"/>
              <a:t>DYNAMICS</a:t>
            </a:r>
            <a:r>
              <a:rPr lang="en-US" b="1" i="1" dirty="0"/>
              <a:t> – </a:t>
            </a:r>
            <a:r>
              <a:rPr lang="en-US" dirty="0"/>
              <a:t>diagnostic file with storm and environment variables from </a:t>
            </a:r>
            <a:r>
              <a:rPr lang="en-US" b="1" i="1" dirty="0"/>
              <a:t>ERA5</a:t>
            </a:r>
          </a:p>
          <a:p>
            <a:pPr lvl="1"/>
            <a:r>
              <a:rPr lang="en-US" b="1" i="1" u="sng" dirty="0"/>
              <a:t>PHYSICS</a:t>
            </a:r>
            <a:r>
              <a:rPr lang="en-US" dirty="0"/>
              <a:t> – TC precipitation – </a:t>
            </a:r>
            <a:r>
              <a:rPr lang="en-US" b="1" i="1" dirty="0"/>
              <a:t>CMORPH &amp; </a:t>
            </a:r>
            <a:r>
              <a:rPr lang="en-US" b="1" i="1" dirty="0" err="1"/>
              <a:t>GSMaP</a:t>
            </a:r>
            <a:r>
              <a:rPr lang="en-US" b="1" i="1" dirty="0"/>
              <a:t> &amp; IMERG</a:t>
            </a:r>
          </a:p>
          <a:p>
            <a:pPr lvl="1"/>
            <a:r>
              <a:rPr lang="en-US" b="1" i="1" u="sng" dirty="0"/>
              <a:t>STRUCTURE</a:t>
            </a:r>
            <a:r>
              <a:rPr lang="en-US" dirty="0"/>
              <a:t> – R34 &amp; ROCI/POCI (TC size) – multiple sources</a:t>
            </a:r>
          </a:p>
          <a:p>
            <a:r>
              <a:rPr lang="en-US" b="1" i="1" dirty="0"/>
              <a:t>climate time scales – BT of TC &amp; </a:t>
            </a:r>
            <a:r>
              <a:rPr lang="en-US" b="1" i="1" dirty="0" err="1"/>
              <a:t>pTCs</a:t>
            </a:r>
            <a:r>
              <a:rPr lang="en-US" b="1" i="1" dirty="0"/>
              <a:t> </a:t>
            </a:r>
            <a:r>
              <a:rPr lang="en-US" dirty="0"/>
              <a:t>of </a:t>
            </a:r>
            <a:r>
              <a:rPr lang="en-US" b="1" i="1" dirty="0"/>
              <a:t>primary importance</a:t>
            </a:r>
            <a:r>
              <a:rPr lang="en-US" dirty="0"/>
              <a:t>, especially </a:t>
            </a:r>
            <a:r>
              <a:rPr lang="en-US" b="1" i="1" dirty="0" err="1"/>
              <a:t>pTCs</a:t>
            </a:r>
            <a:r>
              <a:rPr lang="en-US" dirty="0"/>
              <a:t> for </a:t>
            </a:r>
            <a:r>
              <a:rPr lang="en-US" b="1" i="1" dirty="0"/>
              <a:t>TC genesis</a:t>
            </a:r>
          </a:p>
          <a:p>
            <a:r>
              <a:rPr lang="en-US" b="1" i="1" dirty="0"/>
              <a:t>ERA5 TC forecasts are very good </a:t>
            </a:r>
            <a:r>
              <a:rPr lang="en-US" dirty="0"/>
              <a:t>with consistent quality over the 43-y period 1979-2022 </a:t>
            </a:r>
            <a:r>
              <a:rPr lang="en-US" dirty="0">
                <a:sym typeface="Wingdings" pitchFamily="2" charset="2"/>
              </a:rPr>
              <a:t>  </a:t>
            </a:r>
            <a:r>
              <a:rPr lang="en-US" b="1" i="1" dirty="0">
                <a:sym typeface="Wingdings" pitchFamily="2" charset="2"/>
              </a:rPr>
              <a:t>ERA5 analyses are very good</a:t>
            </a:r>
          </a:p>
          <a:p>
            <a:r>
              <a:rPr lang="en-US" sz="3200" b="1" i="1" dirty="0">
                <a:sym typeface="Wingdings" pitchFamily="2" charset="2"/>
              </a:rPr>
              <a:t>3 (semi-independent) satellite and gauge precipitation analyses</a:t>
            </a:r>
          </a:p>
          <a:p>
            <a:r>
              <a:rPr lang="en-US" sz="3200" b="1" i="1" dirty="0"/>
              <a:t>entire NWP/TC/reanalysis s/w &amp; data installed &amp; working </a:t>
            </a:r>
            <a:r>
              <a:rPr lang="en-US" sz="3200" dirty="0"/>
              <a:t>at </a:t>
            </a:r>
            <a:r>
              <a:rPr lang="en-US" sz="3200" b="1" dirty="0" err="1">
                <a:latin typeface="Courier" pitchFamily="2" charset="0"/>
              </a:rPr>
              <a:t>climateb.aori.u-tokyo.ac.jp</a:t>
            </a:r>
            <a:endParaRPr lang="en-US" sz="3200" b="1" dirty="0">
              <a:latin typeface="Courier" pitchFamily="2" charset="0"/>
            </a:endParaRPr>
          </a:p>
        </p:txBody>
      </p:sp>
    </p:spTree>
    <p:extLst>
      <p:ext uri="{BB962C8B-B14F-4D97-AF65-F5344CB8AC3E}">
        <p14:creationId xmlns:p14="http://schemas.microsoft.com/office/powerpoint/2010/main" val="40387665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SHEM ERA5 v JTWC mean 72-h PE</a:t>
            </a:r>
          </a:p>
        </p:txBody>
      </p:sp>
      <p:pic>
        <p:nvPicPr>
          <p:cNvPr id="5" name="Picture 4" descr="Chart, histogram&#10;&#10;Description automatically generated">
            <a:extLst>
              <a:ext uri="{FF2B5EF4-FFF2-40B4-BE49-F238E27FC236}">
                <a16:creationId xmlns:a16="http://schemas.microsoft.com/office/drawing/2014/main" id="{CB1767AD-E016-93EE-B322-68E201DBA5D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506104" y="1041400"/>
            <a:ext cx="9992592" cy="7851321"/>
          </a:xfrm>
          <a:prstGeom prst="rect">
            <a:avLst/>
          </a:prstGeom>
        </p:spPr>
      </p:pic>
    </p:spTree>
    <p:extLst>
      <p:ext uri="{BB962C8B-B14F-4D97-AF65-F5344CB8AC3E}">
        <p14:creationId xmlns:p14="http://schemas.microsoft.com/office/powerpoint/2010/main" val="15587309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WPAC ERA5 v JTWC mean 72-h PE</a:t>
            </a:r>
          </a:p>
        </p:txBody>
      </p:sp>
      <p:pic>
        <p:nvPicPr>
          <p:cNvPr id="6" name="Picture 5" descr="Chart, histogram&#10;&#10;Description automatically generated">
            <a:extLst>
              <a:ext uri="{FF2B5EF4-FFF2-40B4-BE49-F238E27FC236}">
                <a16:creationId xmlns:a16="http://schemas.microsoft.com/office/drawing/2014/main" id="{0441D340-0A7B-6FBF-70E0-403EA9AE0360}"/>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397000" y="1022350"/>
            <a:ext cx="10210800" cy="8022770"/>
          </a:xfrm>
          <a:prstGeom prst="rect">
            <a:avLst/>
          </a:prstGeom>
        </p:spPr>
      </p:pic>
    </p:spTree>
    <p:extLst>
      <p:ext uri="{BB962C8B-B14F-4D97-AF65-F5344CB8AC3E}">
        <p14:creationId xmlns:p14="http://schemas.microsoft.com/office/powerpoint/2010/main" val="282420013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LANT ERA5 v NHC mean 72-h PE</a:t>
            </a:r>
          </a:p>
        </p:txBody>
      </p:sp>
      <p:pic>
        <p:nvPicPr>
          <p:cNvPr id="4" name="Picture 3" descr="Chart, line chart, histogram&#10;&#10;Description automatically generated">
            <a:extLst>
              <a:ext uri="{FF2B5EF4-FFF2-40B4-BE49-F238E27FC236}">
                <a16:creationId xmlns:a16="http://schemas.microsoft.com/office/drawing/2014/main" id="{56F1D8B1-9E12-491D-F47F-39C2042F0750}"/>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435100" y="1041400"/>
            <a:ext cx="10134600" cy="7962899"/>
          </a:xfrm>
          <a:prstGeom prst="rect">
            <a:avLst/>
          </a:prstGeom>
        </p:spPr>
      </p:pic>
    </p:spTree>
    <p:extLst>
      <p:ext uri="{BB962C8B-B14F-4D97-AF65-F5344CB8AC3E}">
        <p14:creationId xmlns:p14="http://schemas.microsoft.com/office/powerpoint/2010/main" val="32866153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HWRF v ECMWF v GFS 2007-2020</a:t>
            </a:r>
            <a:br>
              <a:rPr lang="en-US" sz="4000" dirty="0"/>
            </a:br>
            <a:r>
              <a:rPr lang="en-US" sz="3200" dirty="0"/>
              <a:t>% improve (lower) mean PE relative to GFS as a baseline</a:t>
            </a:r>
            <a:endParaRPr lang="en-US" sz="4000" dirty="0"/>
          </a:p>
        </p:txBody>
      </p:sp>
      <p:pic>
        <p:nvPicPr>
          <p:cNvPr id="6" name="Picture 5" descr="Graphical user interface, chart, treemap chart&#10;&#10;Description automatically generated">
            <a:extLst>
              <a:ext uri="{FF2B5EF4-FFF2-40B4-BE49-F238E27FC236}">
                <a16:creationId xmlns:a16="http://schemas.microsoft.com/office/drawing/2014/main" id="{11276CF3-026F-7A3D-C69F-E739ADC2E2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1200" y="1219200"/>
            <a:ext cx="11582400" cy="8686800"/>
          </a:xfrm>
          <a:prstGeom prst="rect">
            <a:avLst/>
          </a:prstGeom>
        </p:spPr>
      </p:pic>
    </p:spTree>
    <p:extLst>
      <p:ext uri="{BB962C8B-B14F-4D97-AF65-F5344CB8AC3E}">
        <p14:creationId xmlns:p14="http://schemas.microsoft.com/office/powerpoint/2010/main" val="38646900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ECMWF v ERA5 v GFS 2007-2019</a:t>
            </a:r>
            <a:br>
              <a:rPr lang="en-US" sz="4000" dirty="0"/>
            </a:br>
            <a:r>
              <a:rPr lang="en-US" sz="3200" dirty="0"/>
              <a:t>% improve (lower) mean PE relative to GFS as a baseline</a:t>
            </a:r>
            <a:endParaRPr lang="en-US" sz="4000" dirty="0"/>
          </a:p>
        </p:txBody>
      </p:sp>
      <p:pic>
        <p:nvPicPr>
          <p:cNvPr id="4" name="Picture 3" descr="Chart&#10;&#10;Description automatically generated">
            <a:extLst>
              <a:ext uri="{FF2B5EF4-FFF2-40B4-BE49-F238E27FC236}">
                <a16:creationId xmlns:a16="http://schemas.microsoft.com/office/drawing/2014/main" id="{EED710C4-C981-EC2B-5F13-4742B243BE1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5500" y="1219200"/>
            <a:ext cx="11379200" cy="8534400"/>
          </a:xfrm>
          <a:prstGeom prst="rect">
            <a:avLst/>
          </a:prstGeom>
        </p:spPr>
      </p:pic>
    </p:spTree>
    <p:extLst>
      <p:ext uri="{BB962C8B-B14F-4D97-AF65-F5344CB8AC3E}">
        <p14:creationId xmlns:p14="http://schemas.microsoft.com/office/powerpoint/2010/main" val="30183534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B683-C14E-3FF3-E896-84522312E641}"/>
              </a:ext>
            </a:extLst>
          </p:cNvPr>
          <p:cNvSpPr>
            <a:spLocks noGrp="1"/>
          </p:cNvSpPr>
          <p:nvPr>
            <p:ph type="title"/>
          </p:nvPr>
        </p:nvSpPr>
        <p:spPr/>
        <p:txBody>
          <a:bodyPr/>
          <a:lstStyle/>
          <a:p>
            <a:r>
              <a:rPr lang="en-US" dirty="0"/>
              <a:t>Precipitation Data Sets</a:t>
            </a:r>
          </a:p>
        </p:txBody>
      </p:sp>
      <p:sp>
        <p:nvSpPr>
          <p:cNvPr id="3" name="Content Placeholder 2">
            <a:extLst>
              <a:ext uri="{FF2B5EF4-FFF2-40B4-BE49-F238E27FC236}">
                <a16:creationId xmlns:a16="http://schemas.microsoft.com/office/drawing/2014/main" id="{D9910440-A6A1-D4E3-1DCB-A1DB867847A8}"/>
              </a:ext>
            </a:extLst>
          </p:cNvPr>
          <p:cNvSpPr>
            <a:spLocks noGrp="1"/>
          </p:cNvSpPr>
          <p:nvPr>
            <p:ph idx="1"/>
          </p:nvPr>
        </p:nvSpPr>
        <p:spPr/>
        <p:txBody>
          <a:bodyPr/>
          <a:lstStyle/>
          <a:p>
            <a:r>
              <a:rPr lang="en-US" dirty="0"/>
              <a:t>CMORPH – NOAA 1998-2022</a:t>
            </a:r>
          </a:p>
          <a:p>
            <a:r>
              <a:rPr lang="en-US" dirty="0" err="1"/>
              <a:t>GSMaP</a:t>
            </a:r>
            <a:r>
              <a:rPr lang="en-US" dirty="0"/>
              <a:t> – JAXA 2001-2022</a:t>
            </a:r>
          </a:p>
          <a:p>
            <a:r>
              <a:rPr lang="en-US" dirty="0"/>
              <a:t>IMERG – NASA 2001-2022</a:t>
            </a:r>
          </a:p>
          <a:p>
            <a:r>
              <a:rPr lang="en-US" dirty="0"/>
              <a:t>high spatial/temporal resolution satellite-based</a:t>
            </a:r>
          </a:p>
          <a:p>
            <a:r>
              <a:rPr lang="en-US" dirty="0"/>
              <a:t>ERA5 – model 6- and 12-h accumulation on 0.25deg grid (near native res)</a:t>
            </a:r>
          </a:p>
          <a:p>
            <a:r>
              <a:rPr lang="en-US" dirty="0" err="1"/>
              <a:t>regrid</a:t>
            </a:r>
            <a:r>
              <a:rPr lang="en-US" dirty="0"/>
              <a:t> to a common grid (0.25deg 6-h) for apples-to-apples comparison</a:t>
            </a:r>
          </a:p>
        </p:txBody>
      </p:sp>
    </p:spTree>
    <p:extLst>
      <p:ext uri="{BB962C8B-B14F-4D97-AF65-F5344CB8AC3E}">
        <p14:creationId xmlns:p14="http://schemas.microsoft.com/office/powerpoint/2010/main" val="21115358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C8E1-C702-531A-A118-9028A4017184}"/>
              </a:ext>
            </a:extLst>
          </p:cNvPr>
          <p:cNvSpPr>
            <a:spLocks noGrp="1"/>
          </p:cNvSpPr>
          <p:nvPr>
            <p:ph type="title"/>
          </p:nvPr>
        </p:nvSpPr>
        <p:spPr/>
        <p:txBody>
          <a:bodyPr/>
          <a:lstStyle/>
          <a:p>
            <a:r>
              <a:rPr lang="en-US" dirty="0"/>
              <a:t>2007 global average </a:t>
            </a:r>
            <a:r>
              <a:rPr lang="en-US" dirty="0" err="1"/>
              <a:t>precip</a:t>
            </a:r>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C6DB8190-027D-32E8-F9D3-D41828955B63}"/>
              </a:ext>
            </a:extLst>
          </p:cNvPr>
          <p:cNvPicPr>
            <a:picLocks noChangeAspect="1"/>
          </p:cNvPicPr>
          <p:nvPr/>
        </p:nvPicPr>
        <p:blipFill>
          <a:blip r:embed="rId2"/>
          <a:stretch>
            <a:fillRect/>
          </a:stretch>
        </p:blipFill>
        <p:spPr>
          <a:xfrm>
            <a:off x="1645920" y="1143000"/>
            <a:ext cx="9652000" cy="7456170"/>
          </a:xfrm>
          <a:prstGeom prst="rect">
            <a:avLst/>
          </a:prstGeom>
        </p:spPr>
      </p:pic>
    </p:spTree>
    <p:extLst>
      <p:ext uri="{BB962C8B-B14F-4D97-AF65-F5344CB8AC3E}">
        <p14:creationId xmlns:p14="http://schemas.microsoft.com/office/powerpoint/2010/main" val="5414925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C8E1-C702-531A-A118-9028A4017184}"/>
              </a:ext>
            </a:extLst>
          </p:cNvPr>
          <p:cNvSpPr>
            <a:spLocks noGrp="1"/>
          </p:cNvSpPr>
          <p:nvPr>
            <p:ph type="title"/>
          </p:nvPr>
        </p:nvSpPr>
        <p:spPr/>
        <p:txBody>
          <a:bodyPr/>
          <a:lstStyle/>
          <a:p>
            <a:r>
              <a:rPr lang="en-US" dirty="0"/>
              <a:t>2022 global average </a:t>
            </a:r>
            <a:r>
              <a:rPr lang="en-US" dirty="0" err="1"/>
              <a:t>precip</a:t>
            </a:r>
            <a:endParaRPr lang="en-US" dirty="0"/>
          </a:p>
        </p:txBody>
      </p:sp>
      <p:pic>
        <p:nvPicPr>
          <p:cNvPr id="4" name="Picture 3" descr="A picture containing chart&#10;&#10;Description automatically generated">
            <a:extLst>
              <a:ext uri="{FF2B5EF4-FFF2-40B4-BE49-F238E27FC236}">
                <a16:creationId xmlns:a16="http://schemas.microsoft.com/office/drawing/2014/main" id="{3D7C0229-635F-82E6-57BB-763ACA353C50}"/>
              </a:ext>
            </a:extLst>
          </p:cNvPr>
          <p:cNvPicPr>
            <a:picLocks noChangeAspect="1"/>
          </p:cNvPicPr>
          <p:nvPr/>
        </p:nvPicPr>
        <p:blipFill>
          <a:blip r:embed="rId2"/>
          <a:stretch>
            <a:fillRect/>
          </a:stretch>
        </p:blipFill>
        <p:spPr>
          <a:xfrm>
            <a:off x="1691640" y="1143000"/>
            <a:ext cx="9652000" cy="7456170"/>
          </a:xfrm>
          <a:prstGeom prst="rect">
            <a:avLst/>
          </a:prstGeom>
        </p:spPr>
      </p:pic>
    </p:spTree>
    <p:extLst>
      <p:ext uri="{BB962C8B-B14F-4D97-AF65-F5344CB8AC3E}">
        <p14:creationId xmlns:p14="http://schemas.microsoft.com/office/powerpoint/2010/main" val="19692299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49A2-3FDC-579B-B5C7-6F52D4428030}"/>
              </a:ext>
            </a:extLst>
          </p:cNvPr>
          <p:cNvSpPr>
            <a:spLocks noGrp="1"/>
          </p:cNvSpPr>
          <p:nvPr>
            <p:ph type="title"/>
          </p:nvPr>
        </p:nvSpPr>
        <p:spPr/>
        <p:txBody>
          <a:bodyPr/>
          <a:lstStyle/>
          <a:p>
            <a:r>
              <a:rPr lang="en-US" dirty="0"/>
              <a:t>Dev v </a:t>
            </a:r>
            <a:r>
              <a:rPr lang="en-US" dirty="0" err="1"/>
              <a:t>NonDev</a:t>
            </a:r>
            <a:r>
              <a:rPr lang="en-US" dirty="0"/>
              <a:t> </a:t>
            </a:r>
            <a:r>
              <a:rPr lang="en-US" dirty="0" err="1"/>
              <a:t>pTCs</a:t>
            </a:r>
            <a:endParaRPr lang="en-US" dirty="0"/>
          </a:p>
        </p:txBody>
      </p:sp>
      <p:sp>
        <p:nvSpPr>
          <p:cNvPr id="3" name="Content Placeholder 2">
            <a:extLst>
              <a:ext uri="{FF2B5EF4-FFF2-40B4-BE49-F238E27FC236}">
                <a16:creationId xmlns:a16="http://schemas.microsoft.com/office/drawing/2014/main" id="{3238BE29-0C67-2247-C04F-450E0D547740}"/>
              </a:ext>
            </a:extLst>
          </p:cNvPr>
          <p:cNvSpPr>
            <a:spLocks noGrp="1"/>
          </p:cNvSpPr>
          <p:nvPr>
            <p:ph idx="1"/>
          </p:nvPr>
        </p:nvSpPr>
        <p:spPr/>
        <p:txBody>
          <a:bodyPr/>
          <a:lstStyle/>
          <a:p>
            <a:r>
              <a:rPr lang="en-US" dirty="0"/>
              <a:t>global-mean precipitation</a:t>
            </a:r>
          </a:p>
          <a:p>
            <a:pPr lvl="1"/>
            <a:r>
              <a:rPr lang="en-US" dirty="0" err="1"/>
              <a:t>GSMaP</a:t>
            </a:r>
            <a:r>
              <a:rPr lang="en-US" dirty="0"/>
              <a:t> low (2.2 mm/d)</a:t>
            </a:r>
          </a:p>
          <a:p>
            <a:pPr lvl="1"/>
            <a:r>
              <a:rPr lang="en-US" dirty="0"/>
              <a:t>IMERG high (3.0 mm/d)</a:t>
            </a:r>
          </a:p>
          <a:p>
            <a:pPr lvl="1"/>
            <a:r>
              <a:rPr lang="en-US" dirty="0"/>
              <a:t>CMORPH in the middle (2.4 mm/d)</a:t>
            </a:r>
          </a:p>
          <a:p>
            <a:r>
              <a:rPr lang="en-US" dirty="0" err="1"/>
              <a:t>precip</a:t>
            </a:r>
            <a:r>
              <a:rPr lang="en-US" dirty="0"/>
              <a:t> relative to </a:t>
            </a:r>
            <a:r>
              <a:rPr lang="en-US" dirty="0" err="1"/>
              <a:t>pTCs</a:t>
            </a:r>
            <a:r>
              <a:rPr lang="en-US" dirty="0"/>
              <a:t> </a:t>
            </a:r>
          </a:p>
          <a:p>
            <a:pPr lvl="1"/>
            <a:r>
              <a:rPr lang="en-US" dirty="0"/>
              <a:t>CMORPH is different/outlier, </a:t>
            </a:r>
          </a:p>
          <a:p>
            <a:pPr lvl="1"/>
            <a:r>
              <a:rPr lang="en-US" dirty="0" err="1"/>
              <a:t>GSMaP</a:t>
            </a:r>
            <a:r>
              <a:rPr lang="en-US" dirty="0"/>
              <a:t> &amp;  IMERG closer with more rain in IMERG</a:t>
            </a:r>
          </a:p>
          <a:p>
            <a:pPr lvl="1"/>
            <a:r>
              <a:rPr lang="en-US" dirty="0"/>
              <a:t>IMERG may be best…</a:t>
            </a:r>
          </a:p>
          <a:p>
            <a:r>
              <a:rPr lang="en-US" dirty="0"/>
              <a:t>ERA5 dynamics</a:t>
            </a:r>
          </a:p>
          <a:p>
            <a:pPr lvl="1"/>
            <a:r>
              <a:rPr lang="en-US" dirty="0"/>
              <a:t>850-200 </a:t>
            </a:r>
            <a:r>
              <a:rPr lang="en-US" dirty="0" err="1"/>
              <a:t>hPa</a:t>
            </a:r>
            <a:r>
              <a:rPr lang="en-US" dirty="0"/>
              <a:t> wind shear</a:t>
            </a:r>
          </a:p>
          <a:p>
            <a:pPr lvl="1"/>
            <a:r>
              <a:rPr lang="en-US" dirty="0"/>
              <a:t>model TC intensity</a:t>
            </a:r>
          </a:p>
          <a:p>
            <a:endParaRPr lang="en-US" dirty="0"/>
          </a:p>
        </p:txBody>
      </p:sp>
    </p:spTree>
    <p:extLst>
      <p:ext uri="{BB962C8B-B14F-4D97-AF65-F5344CB8AC3E}">
        <p14:creationId xmlns:p14="http://schemas.microsoft.com/office/powerpoint/2010/main" val="122459118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97D7-2FD9-E7B3-FB70-2872631DF0EF}"/>
              </a:ext>
            </a:extLst>
          </p:cNvPr>
          <p:cNvSpPr>
            <a:spLocks noGrp="1"/>
          </p:cNvSpPr>
          <p:nvPr>
            <p:ph type="title"/>
          </p:nvPr>
        </p:nvSpPr>
        <p:spPr/>
        <p:txBody>
          <a:bodyPr/>
          <a:lstStyle/>
          <a:p>
            <a:r>
              <a:rPr lang="en-US" dirty="0"/>
              <a:t>r=500 km area average – LANT</a:t>
            </a:r>
          </a:p>
        </p:txBody>
      </p:sp>
      <p:pic>
        <p:nvPicPr>
          <p:cNvPr id="5" name="Picture 4" descr="Graphical user interface&#10;&#10;Description automatically generated with medium confidence">
            <a:extLst>
              <a:ext uri="{FF2B5EF4-FFF2-40B4-BE49-F238E27FC236}">
                <a16:creationId xmlns:a16="http://schemas.microsoft.com/office/drawing/2014/main" id="{51FEE07C-61F6-8D00-73F1-A87404659F61}"/>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C2DBBE-70F7-D51F-B706-ECC96C628D12}"/>
              </a:ext>
            </a:extLst>
          </p:cNvPr>
          <p:cNvPicPr>
            <a:picLocks noChangeAspect="1"/>
          </p:cNvPicPr>
          <p:nvPr/>
        </p:nvPicPr>
        <p:blipFill>
          <a:blip r:embed="rId3"/>
          <a:stretch>
            <a:fillRect/>
          </a:stretch>
        </p:blipFill>
        <p:spPr>
          <a:xfrm>
            <a:off x="1508760" y="1143000"/>
            <a:ext cx="10078720" cy="755904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EAC1EB94-DB76-5F40-6B85-7F6B76242BAC}"/>
              </a:ext>
            </a:extLst>
          </p:cNvPr>
          <p:cNvPicPr>
            <a:picLocks noChangeAspect="1"/>
          </p:cNvPicPr>
          <p:nvPr/>
        </p:nvPicPr>
        <p:blipFill>
          <a:blip r:embed="rId4"/>
          <a:stretch>
            <a:fillRect/>
          </a:stretch>
        </p:blipFill>
        <p:spPr>
          <a:xfrm>
            <a:off x="1508760" y="1143000"/>
            <a:ext cx="10078720" cy="7559040"/>
          </a:xfrm>
          <a:prstGeom prst="rect">
            <a:avLst/>
          </a:prstGeom>
        </p:spPr>
      </p:pic>
    </p:spTree>
    <p:extLst>
      <p:ext uri="{BB962C8B-B14F-4D97-AF65-F5344CB8AC3E}">
        <p14:creationId xmlns:p14="http://schemas.microsoft.com/office/powerpoint/2010/main" val="764079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3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7F6F-C8ED-9446-EF93-FF1996FD58E1}"/>
              </a:ext>
            </a:extLst>
          </p:cNvPr>
          <p:cNvSpPr>
            <a:spLocks noGrp="1"/>
          </p:cNvSpPr>
          <p:nvPr>
            <p:ph type="title"/>
          </p:nvPr>
        </p:nvSpPr>
        <p:spPr/>
        <p:txBody>
          <a:bodyPr/>
          <a:lstStyle/>
          <a:p>
            <a:r>
              <a:rPr lang="en-US" dirty="0"/>
              <a:t>…at the outset…</a:t>
            </a:r>
          </a:p>
        </p:txBody>
      </p:sp>
      <p:sp>
        <p:nvSpPr>
          <p:cNvPr id="4" name="TextBox 3">
            <a:extLst>
              <a:ext uri="{FF2B5EF4-FFF2-40B4-BE49-F238E27FC236}">
                <a16:creationId xmlns:a16="http://schemas.microsoft.com/office/drawing/2014/main" id="{19F20142-4AA1-8408-5628-BD6197001E04}"/>
              </a:ext>
            </a:extLst>
          </p:cNvPr>
          <p:cNvSpPr txBox="1"/>
          <p:nvPr/>
        </p:nvSpPr>
        <p:spPr>
          <a:xfrm>
            <a:off x="965200" y="1447800"/>
            <a:ext cx="11074400" cy="5693866"/>
          </a:xfrm>
          <a:prstGeom prst="rect">
            <a:avLst/>
          </a:prstGeom>
          <a:noFill/>
        </p:spPr>
        <p:txBody>
          <a:bodyPr wrap="square">
            <a:spAutoFit/>
          </a:bodyPr>
          <a:lstStyle/>
          <a:p>
            <a:r>
              <a:rPr lang="en-US" sz="5400" dirty="0">
                <a:solidFill>
                  <a:srgbClr val="191919"/>
                </a:solidFill>
              </a:rPr>
              <a:t>A ‘super’ Tropical Cyclone (TC) Best Track (BT) is only as ‘super’ (good) as the BT itself…made by humans</a:t>
            </a:r>
          </a:p>
          <a:p>
            <a:endParaRPr lang="en-US" sz="5400" dirty="0">
              <a:solidFill>
                <a:srgbClr val="191919"/>
              </a:solidFill>
            </a:endParaRPr>
          </a:p>
          <a:p>
            <a:r>
              <a:rPr lang="en-US" sz="5400" b="1" i="1" dirty="0">
                <a:solidFill>
                  <a:srgbClr val="191919"/>
                </a:solidFill>
              </a:rPr>
              <a:t>SHEM 1990-2022 (~30 y)</a:t>
            </a:r>
          </a:p>
          <a:p>
            <a:r>
              <a:rPr lang="en-US" sz="5400" b="1" i="1" dirty="0">
                <a:solidFill>
                  <a:srgbClr val="191919"/>
                </a:solidFill>
              </a:rPr>
              <a:t>NHEM: 1980-2022 (~40 y)</a:t>
            </a:r>
            <a:br>
              <a:rPr lang="en-US" sz="1800" b="1" i="1" dirty="0">
                <a:solidFill>
                  <a:srgbClr val="191919"/>
                </a:solidFill>
              </a:rPr>
            </a:br>
            <a:endParaRPr lang="en-US" sz="4000" b="1" i="1" dirty="0"/>
          </a:p>
        </p:txBody>
      </p:sp>
    </p:spTree>
    <p:extLst>
      <p:ext uri="{BB962C8B-B14F-4D97-AF65-F5344CB8AC3E}">
        <p14:creationId xmlns:p14="http://schemas.microsoft.com/office/powerpoint/2010/main" val="37923234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97D7-2FD9-E7B3-FB70-2872631DF0EF}"/>
              </a:ext>
            </a:extLst>
          </p:cNvPr>
          <p:cNvSpPr>
            <a:spLocks noGrp="1"/>
          </p:cNvSpPr>
          <p:nvPr>
            <p:ph type="title"/>
          </p:nvPr>
        </p:nvSpPr>
        <p:spPr/>
        <p:txBody>
          <a:bodyPr/>
          <a:lstStyle/>
          <a:p>
            <a:r>
              <a:rPr lang="en-US" dirty="0"/>
              <a:t>r=500 km area average – WPAC/SHEM</a:t>
            </a:r>
          </a:p>
        </p:txBody>
      </p:sp>
      <p:pic>
        <p:nvPicPr>
          <p:cNvPr id="4" name="Picture 3" descr="A picture containing graphical user interface&#10;&#10;Description automatically generated">
            <a:extLst>
              <a:ext uri="{FF2B5EF4-FFF2-40B4-BE49-F238E27FC236}">
                <a16:creationId xmlns:a16="http://schemas.microsoft.com/office/drawing/2014/main" id="{2463CBED-CC0B-EBB5-3D9D-3BC7E0D6EF77}"/>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8" name="Picture 7" descr="A picture containing map&#10;&#10;Description automatically generated">
            <a:extLst>
              <a:ext uri="{FF2B5EF4-FFF2-40B4-BE49-F238E27FC236}">
                <a16:creationId xmlns:a16="http://schemas.microsoft.com/office/drawing/2014/main" id="{26E473BD-6D2A-1F33-7365-22ED39803F43}"/>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49796DE2-4035-6E97-3263-091596A9F555}"/>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CB854C6F-580D-0D57-A588-9D971C53E469}"/>
              </a:ext>
            </a:extLst>
          </p:cNvPr>
          <p:cNvPicPr>
            <a:picLocks noChangeAspect="1"/>
          </p:cNvPicPr>
          <p:nvPr/>
        </p:nvPicPr>
        <p:blipFill>
          <a:blip r:embed="rId5"/>
          <a:stretch>
            <a:fillRect/>
          </a:stretch>
        </p:blipFill>
        <p:spPr>
          <a:xfrm>
            <a:off x="1508760" y="1143000"/>
            <a:ext cx="10078720" cy="7559040"/>
          </a:xfrm>
          <a:prstGeom prst="rect">
            <a:avLst/>
          </a:prstGeom>
        </p:spPr>
      </p:pic>
    </p:spTree>
    <p:extLst>
      <p:ext uri="{BB962C8B-B14F-4D97-AF65-F5344CB8AC3E}">
        <p14:creationId xmlns:p14="http://schemas.microsoft.com/office/powerpoint/2010/main" val="2001575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iagram&#10;&#10;Description automatically generated" hidden="1">
            <a:extLst>
              <a:ext uri="{FF2B5EF4-FFF2-40B4-BE49-F238E27FC236}">
                <a16:creationId xmlns:a16="http://schemas.microsoft.com/office/drawing/2014/main" id="{FCFA8DBD-FDBA-CC31-DDA2-183DADE407C0}"/>
              </a:ext>
            </a:extLst>
          </p:cNvPr>
          <p:cNvPicPr>
            <a:picLocks noChangeAspect="1"/>
          </p:cNvPicPr>
          <p:nvPr/>
        </p:nvPicPr>
        <p:blipFill>
          <a:blip r:embed="rId2"/>
          <a:stretch>
            <a:fillRect/>
          </a:stretch>
        </p:blipFill>
        <p:spPr>
          <a:xfrm>
            <a:off x="1508760" y="1143000"/>
            <a:ext cx="10078720" cy="7559040"/>
          </a:xfrm>
          <a:prstGeom prst="rect">
            <a:avLst/>
          </a:prstGeom>
        </p:spPr>
      </p:pic>
      <p:sp>
        <p:nvSpPr>
          <p:cNvPr id="2" name="Title 1">
            <a:extLst>
              <a:ext uri="{FF2B5EF4-FFF2-40B4-BE49-F238E27FC236}">
                <a16:creationId xmlns:a16="http://schemas.microsoft.com/office/drawing/2014/main" id="{21D30048-686F-B999-9B98-E75EA887713B}"/>
              </a:ext>
            </a:extLst>
          </p:cNvPr>
          <p:cNvSpPr>
            <a:spLocks noGrp="1"/>
          </p:cNvSpPr>
          <p:nvPr>
            <p:ph type="title"/>
          </p:nvPr>
        </p:nvSpPr>
        <p:spPr/>
        <p:txBody>
          <a:bodyPr/>
          <a:lstStyle/>
          <a:p>
            <a:r>
              <a:rPr lang="en-US" dirty="0"/>
              <a:t>ERA5 dynamics – 850-200 </a:t>
            </a:r>
            <a:r>
              <a:rPr lang="en-US" dirty="0" err="1"/>
              <a:t>hPa</a:t>
            </a:r>
            <a:r>
              <a:rPr lang="en-US" dirty="0"/>
              <a:t> Shear</a:t>
            </a:r>
          </a:p>
        </p:txBody>
      </p:sp>
      <p:pic>
        <p:nvPicPr>
          <p:cNvPr id="17" name="Picture 16" descr="A picture containing graphical user interface&#10;&#10;Description automatically generated" hidden="1">
            <a:extLst>
              <a:ext uri="{FF2B5EF4-FFF2-40B4-BE49-F238E27FC236}">
                <a16:creationId xmlns:a16="http://schemas.microsoft.com/office/drawing/2014/main" id="{C2F2CD3D-E5A0-0ABB-4846-641AA5C677F5}"/>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19" name="Picture 18" descr="Graphical user interface&#10;&#10;Description automatically generated" hidden="1">
            <a:extLst>
              <a:ext uri="{FF2B5EF4-FFF2-40B4-BE49-F238E27FC236}">
                <a16:creationId xmlns:a16="http://schemas.microsoft.com/office/drawing/2014/main" id="{4B1BC0F7-873E-C855-FFDB-B9F0C57ABD24}"/>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23" name="Picture 22" descr="Diagram&#10;&#10;Description automatically generated with low confidence">
            <a:extLst>
              <a:ext uri="{FF2B5EF4-FFF2-40B4-BE49-F238E27FC236}">
                <a16:creationId xmlns:a16="http://schemas.microsoft.com/office/drawing/2014/main" id="{463352BA-D645-0B69-FFAB-AF461FA0D042}"/>
              </a:ext>
            </a:extLst>
          </p:cNvPr>
          <p:cNvPicPr>
            <a:picLocks noChangeAspect="1"/>
          </p:cNvPicPr>
          <p:nvPr/>
        </p:nvPicPr>
        <p:blipFill>
          <a:blip r:embed="rId5"/>
          <a:stretch>
            <a:fillRect/>
          </a:stretch>
        </p:blipFill>
        <p:spPr>
          <a:xfrm>
            <a:off x="1508760" y="1143000"/>
            <a:ext cx="10078720" cy="755904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A379BFBC-37B7-F6A1-2D59-3F0A015E2E87}"/>
              </a:ext>
            </a:extLst>
          </p:cNvPr>
          <p:cNvPicPr>
            <a:picLocks noChangeAspect="1"/>
          </p:cNvPicPr>
          <p:nvPr/>
        </p:nvPicPr>
        <p:blipFill>
          <a:blip r:embed="rId2"/>
          <a:stretch>
            <a:fillRect/>
          </a:stretch>
        </p:blipFill>
        <p:spPr>
          <a:xfrm>
            <a:off x="1508760" y="1143000"/>
            <a:ext cx="10082784" cy="7562088"/>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2C099E5C-16EA-19C8-CCB4-32500D655A92}"/>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653B57AE-D8A5-0DE9-6700-8A1D93E3107F}"/>
              </a:ext>
            </a:extLst>
          </p:cNvPr>
          <p:cNvPicPr>
            <a:picLocks noChangeAspect="1"/>
          </p:cNvPicPr>
          <p:nvPr/>
        </p:nvPicPr>
        <p:blipFill>
          <a:blip r:embed="rId4"/>
          <a:stretch>
            <a:fillRect/>
          </a:stretch>
        </p:blipFill>
        <p:spPr>
          <a:xfrm>
            <a:off x="1508760" y="1143000"/>
            <a:ext cx="10082784" cy="7562088"/>
          </a:xfrm>
          <a:prstGeom prst="rect">
            <a:avLst/>
          </a:prstGeom>
        </p:spPr>
      </p:pic>
    </p:spTree>
    <p:extLst>
      <p:ext uri="{BB962C8B-B14F-4D97-AF65-F5344CB8AC3E}">
        <p14:creationId xmlns:p14="http://schemas.microsoft.com/office/powerpoint/2010/main" val="4164960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16AB-0EA4-E58B-7989-E989E4281965}"/>
              </a:ext>
            </a:extLst>
          </p:cNvPr>
          <p:cNvSpPr>
            <a:spLocks noGrp="1"/>
          </p:cNvSpPr>
          <p:nvPr>
            <p:ph type="title"/>
          </p:nvPr>
        </p:nvSpPr>
        <p:spPr/>
        <p:txBody>
          <a:bodyPr/>
          <a:lstStyle/>
          <a:p>
            <a:r>
              <a:rPr lang="en-US" dirty="0"/>
              <a:t>ERA5 – Model Vmax</a:t>
            </a:r>
          </a:p>
        </p:txBody>
      </p:sp>
      <p:pic>
        <p:nvPicPr>
          <p:cNvPr id="7" name="Picture 6" descr="A picture containing diagram&#10;&#10;Description automatically generated">
            <a:extLst>
              <a:ext uri="{FF2B5EF4-FFF2-40B4-BE49-F238E27FC236}">
                <a16:creationId xmlns:a16="http://schemas.microsoft.com/office/drawing/2014/main" id="{D0BEBD7B-0181-4EE4-3057-CF6529DAF45D}"/>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9" name="Picture 8" descr="Graphical user interface, diagram&#10;&#10;Description automatically generated">
            <a:extLst>
              <a:ext uri="{FF2B5EF4-FFF2-40B4-BE49-F238E27FC236}">
                <a16:creationId xmlns:a16="http://schemas.microsoft.com/office/drawing/2014/main" id="{F576532D-9E5E-5F09-313A-70DB1E10AD7F}"/>
              </a:ext>
            </a:extLst>
          </p:cNvPr>
          <p:cNvPicPr>
            <a:picLocks noChangeAspect="1"/>
          </p:cNvPicPr>
          <p:nvPr/>
        </p:nvPicPr>
        <p:blipFill>
          <a:blip r:embed="rId3"/>
          <a:stretch>
            <a:fillRect/>
          </a:stretch>
        </p:blipFill>
        <p:spPr>
          <a:xfrm>
            <a:off x="1508760" y="1143000"/>
            <a:ext cx="10078720" cy="7559040"/>
          </a:xfrm>
          <a:prstGeom prst="rect">
            <a:avLst/>
          </a:prstGeom>
        </p:spPr>
      </p:pic>
      <p:pic>
        <p:nvPicPr>
          <p:cNvPr id="11" name="Picture 10" descr="Diagram&#10;&#10;Description automatically generated">
            <a:extLst>
              <a:ext uri="{FF2B5EF4-FFF2-40B4-BE49-F238E27FC236}">
                <a16:creationId xmlns:a16="http://schemas.microsoft.com/office/drawing/2014/main" id="{CDF158E6-015F-C6AF-AB95-3FD0BA46C3A3}"/>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529E32EE-611C-F7E9-BE53-3170A8668B4E}"/>
              </a:ext>
            </a:extLst>
          </p:cNvPr>
          <p:cNvPicPr>
            <a:picLocks noChangeAspect="1"/>
          </p:cNvPicPr>
          <p:nvPr/>
        </p:nvPicPr>
        <p:blipFill>
          <a:blip r:embed="rId5"/>
          <a:stretch>
            <a:fillRect/>
          </a:stretch>
        </p:blipFill>
        <p:spPr>
          <a:xfrm>
            <a:off x="1508760" y="1143000"/>
            <a:ext cx="10082784" cy="7562088"/>
          </a:xfrm>
          <a:prstGeom prst="rect">
            <a:avLst/>
          </a:prstGeom>
        </p:spPr>
      </p:pic>
    </p:spTree>
    <p:extLst>
      <p:ext uri="{BB962C8B-B14F-4D97-AF65-F5344CB8AC3E}">
        <p14:creationId xmlns:p14="http://schemas.microsoft.com/office/powerpoint/2010/main" val="974830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DFB6-005C-E7AE-6B68-24E9911A73D0}"/>
              </a:ext>
            </a:extLst>
          </p:cNvPr>
          <p:cNvSpPr>
            <a:spLocks noGrp="1"/>
          </p:cNvSpPr>
          <p:nvPr>
            <p:ph type="title"/>
          </p:nvPr>
        </p:nvSpPr>
        <p:spPr/>
        <p:txBody>
          <a:bodyPr/>
          <a:lstStyle/>
          <a:p>
            <a:r>
              <a:rPr lang="en-US" dirty="0"/>
              <a:t>Dev v </a:t>
            </a:r>
            <a:r>
              <a:rPr lang="en-US" dirty="0" err="1"/>
              <a:t>NonDev</a:t>
            </a:r>
            <a:r>
              <a:rPr lang="en-US" dirty="0"/>
              <a:t> TCs</a:t>
            </a:r>
          </a:p>
        </p:txBody>
      </p:sp>
      <p:sp>
        <p:nvSpPr>
          <p:cNvPr id="3" name="Content Placeholder 2">
            <a:extLst>
              <a:ext uri="{FF2B5EF4-FFF2-40B4-BE49-F238E27FC236}">
                <a16:creationId xmlns:a16="http://schemas.microsoft.com/office/drawing/2014/main" id="{A9F2E81C-0958-D46A-F98E-8FDC1015FB30}"/>
              </a:ext>
            </a:extLst>
          </p:cNvPr>
          <p:cNvSpPr>
            <a:spLocks noGrp="1"/>
          </p:cNvSpPr>
          <p:nvPr>
            <p:ph idx="1"/>
          </p:nvPr>
        </p:nvSpPr>
        <p:spPr/>
        <p:txBody>
          <a:bodyPr/>
          <a:lstStyle/>
          <a:p>
            <a:r>
              <a:rPr lang="en-US" dirty="0"/>
              <a:t>Shear very  different between the basins, but in developing </a:t>
            </a:r>
            <a:r>
              <a:rPr lang="en-US" dirty="0" err="1"/>
              <a:t>pTCs</a:t>
            </a:r>
            <a:r>
              <a:rPr lang="en-US" dirty="0"/>
              <a:t> the shear drops</a:t>
            </a:r>
          </a:p>
          <a:p>
            <a:r>
              <a:rPr lang="en-US" dirty="0"/>
              <a:t>ERA5 model developing </a:t>
            </a:r>
            <a:r>
              <a:rPr lang="en-US" dirty="0" err="1"/>
              <a:t>pTCs</a:t>
            </a:r>
            <a:r>
              <a:rPr lang="en-US" dirty="0"/>
              <a:t> intensify before genesis ~48 h beforehand</a:t>
            </a:r>
          </a:p>
          <a:p>
            <a:r>
              <a:rPr lang="en-US" dirty="0"/>
              <a:t> Similar anticipation in 500-km mean </a:t>
            </a:r>
            <a:r>
              <a:rPr lang="en-US" dirty="0" err="1"/>
              <a:t>pTC</a:t>
            </a:r>
            <a:r>
              <a:rPr lang="en-US" dirty="0"/>
              <a:t> </a:t>
            </a:r>
            <a:r>
              <a:rPr lang="en-US" dirty="0" err="1"/>
              <a:t>precip</a:t>
            </a:r>
            <a:r>
              <a:rPr lang="en-US" dirty="0"/>
              <a:t>…departure point </a:t>
            </a:r>
            <a:r>
              <a:rPr lang="en-US" dirty="0" err="1"/>
              <a:t>betwee</a:t>
            </a:r>
            <a:r>
              <a:rPr lang="en-US" dirty="0"/>
              <a:t> dev and </a:t>
            </a:r>
            <a:r>
              <a:rPr lang="en-US" dirty="0" err="1"/>
              <a:t>nondev</a:t>
            </a:r>
            <a:r>
              <a:rPr lang="en-US" dirty="0"/>
              <a:t> &gt; 48 h</a:t>
            </a:r>
          </a:p>
          <a:p>
            <a:r>
              <a:rPr lang="en-US" dirty="0"/>
              <a:t>Only first steps in analyzing the </a:t>
            </a:r>
            <a:r>
              <a:rPr lang="en-US" dirty="0" err="1"/>
              <a:t>superBT</a:t>
            </a:r>
            <a:r>
              <a:rPr lang="en-US" dirty="0"/>
              <a:t> dev v </a:t>
            </a:r>
            <a:r>
              <a:rPr lang="en-US" dirty="0" err="1"/>
              <a:t>nondev</a:t>
            </a:r>
            <a:endParaRPr lang="en-US" dirty="0"/>
          </a:p>
        </p:txBody>
      </p:sp>
    </p:spTree>
    <p:extLst>
      <p:ext uri="{BB962C8B-B14F-4D97-AF65-F5344CB8AC3E}">
        <p14:creationId xmlns:p14="http://schemas.microsoft.com/office/powerpoint/2010/main" val="35363762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4645"/>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DF7-B8C4-FC96-20E2-884A2A3F1A88}"/>
              </a:ext>
            </a:extLst>
          </p:cNvPr>
          <p:cNvSpPr>
            <a:spLocks noGrp="1"/>
          </p:cNvSpPr>
          <p:nvPr>
            <p:ph type="title"/>
          </p:nvPr>
        </p:nvSpPr>
        <p:spPr/>
        <p:txBody>
          <a:bodyPr/>
          <a:lstStyle/>
          <a:p>
            <a:r>
              <a:rPr lang="en-US" sz="5400" dirty="0"/>
              <a:t>Takeaways</a:t>
            </a:r>
          </a:p>
        </p:txBody>
      </p:sp>
      <p:sp>
        <p:nvSpPr>
          <p:cNvPr id="3" name="Content Placeholder 2">
            <a:extLst>
              <a:ext uri="{FF2B5EF4-FFF2-40B4-BE49-F238E27FC236}">
                <a16:creationId xmlns:a16="http://schemas.microsoft.com/office/drawing/2014/main" id="{42A533F7-2F81-B3DD-A4FA-AE7121EFE0DB}"/>
              </a:ext>
            </a:extLst>
          </p:cNvPr>
          <p:cNvSpPr>
            <a:spLocks noGrp="1"/>
          </p:cNvSpPr>
          <p:nvPr>
            <p:ph idx="1"/>
          </p:nvPr>
        </p:nvSpPr>
        <p:spPr/>
        <p:txBody>
          <a:bodyPr/>
          <a:lstStyle/>
          <a:p>
            <a:r>
              <a:rPr lang="en-US" dirty="0" err="1"/>
              <a:t>superBT</a:t>
            </a:r>
            <a:r>
              <a:rPr lang="en-US" dirty="0"/>
              <a:t> = </a:t>
            </a:r>
            <a:r>
              <a:rPr lang="en-US" b="1" i="1" dirty="0"/>
              <a:t>Best Track of TCs +</a:t>
            </a:r>
          </a:p>
          <a:p>
            <a:pPr lvl="1"/>
            <a:r>
              <a:rPr lang="en-US" b="1" i="1" dirty="0"/>
              <a:t>BT of </a:t>
            </a:r>
            <a:r>
              <a:rPr lang="en-US" b="1" i="1" dirty="0" err="1"/>
              <a:t>pTCs</a:t>
            </a:r>
            <a:endParaRPr lang="en-US" b="1" i="1" dirty="0"/>
          </a:p>
          <a:p>
            <a:pPr lvl="1"/>
            <a:r>
              <a:rPr lang="en-US" dirty="0"/>
              <a:t>diagnostic file with storm and environment variables</a:t>
            </a:r>
          </a:p>
          <a:p>
            <a:pPr lvl="1"/>
            <a:r>
              <a:rPr lang="en-US" dirty="0"/>
              <a:t>storm structure – R34 &amp; ROCI/POCI (TC size) – multiple sources</a:t>
            </a:r>
          </a:p>
          <a:p>
            <a:pPr lvl="1"/>
            <a:r>
              <a:rPr lang="en-US" dirty="0"/>
              <a:t>TC precipitation – CMORPH &amp; </a:t>
            </a:r>
            <a:r>
              <a:rPr lang="en-US" dirty="0" err="1"/>
              <a:t>GSMaP</a:t>
            </a:r>
            <a:r>
              <a:rPr lang="en-US" dirty="0"/>
              <a:t> &amp; IMERG</a:t>
            </a:r>
          </a:p>
          <a:p>
            <a:r>
              <a:rPr lang="en-US" b="1" i="1" dirty="0"/>
              <a:t>climate time scales – BT of TC &amp; </a:t>
            </a:r>
            <a:r>
              <a:rPr lang="en-US" b="1" i="1" dirty="0" err="1"/>
              <a:t>pTCs</a:t>
            </a:r>
            <a:r>
              <a:rPr lang="en-US" b="1" i="1" dirty="0"/>
              <a:t> </a:t>
            </a:r>
            <a:r>
              <a:rPr lang="en-US" dirty="0"/>
              <a:t>of primary importance, especially </a:t>
            </a:r>
            <a:r>
              <a:rPr lang="en-US" b="1" i="1" dirty="0" err="1"/>
              <a:t>pTC</a:t>
            </a:r>
            <a:r>
              <a:rPr lang="en-US" dirty="0"/>
              <a:t> for </a:t>
            </a:r>
            <a:r>
              <a:rPr lang="en-US" b="1" i="1" dirty="0"/>
              <a:t>TC genesis</a:t>
            </a:r>
          </a:p>
          <a:p>
            <a:r>
              <a:rPr lang="en-US" b="1" i="1" dirty="0"/>
              <a:t>ERA5 TC forecasts very good </a:t>
            </a:r>
            <a:r>
              <a:rPr lang="en-US" dirty="0"/>
              <a:t>with consistent quality over the 43-y period 1979-2021 </a:t>
            </a:r>
            <a:r>
              <a:rPr lang="en-US" dirty="0">
                <a:sym typeface="Wingdings" pitchFamily="2" charset="2"/>
              </a:rPr>
              <a:t> </a:t>
            </a:r>
            <a:r>
              <a:rPr lang="en-US" b="1" i="1" dirty="0">
                <a:sym typeface="Wingdings" pitchFamily="2" charset="2"/>
              </a:rPr>
              <a:t>analyses are very good</a:t>
            </a:r>
            <a:endParaRPr lang="en-US" b="1" i="1" dirty="0"/>
          </a:p>
          <a:p>
            <a:pPr marL="266700" indent="0">
              <a:buNone/>
            </a:pPr>
            <a:endParaRPr lang="en-US" b="1" i="1" dirty="0"/>
          </a:p>
        </p:txBody>
      </p:sp>
    </p:spTree>
    <p:extLst>
      <p:ext uri="{BB962C8B-B14F-4D97-AF65-F5344CB8AC3E}">
        <p14:creationId xmlns:p14="http://schemas.microsoft.com/office/powerpoint/2010/main" val="25288049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7F2A-1016-E38F-DD85-BCB927AADF6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31CB2-9A8E-103F-7AF6-A9194FA94483}"/>
              </a:ext>
            </a:extLst>
          </p:cNvPr>
          <p:cNvSpPr>
            <a:spLocks noGrp="1"/>
          </p:cNvSpPr>
          <p:nvPr>
            <p:ph idx="1"/>
          </p:nvPr>
        </p:nvSpPr>
        <p:spPr/>
        <p:txBody>
          <a:bodyPr/>
          <a:lstStyle/>
          <a:p>
            <a:pPr marL="266700" indent="0">
              <a:buNone/>
            </a:pPr>
            <a:endParaRPr lang="en-US" b="1" i="1" dirty="0"/>
          </a:p>
          <a:p>
            <a:r>
              <a:rPr lang="en-US" b="1" i="1" dirty="0"/>
              <a:t>Version 1.0 of </a:t>
            </a:r>
            <a:r>
              <a:rPr lang="en-US" b="1" i="1" dirty="0" err="1"/>
              <a:t>superBT</a:t>
            </a:r>
            <a:endParaRPr lang="en-US" b="1" i="1" dirty="0"/>
          </a:p>
          <a:p>
            <a:pPr lvl="1"/>
            <a:r>
              <a:rPr lang="en-US" dirty="0"/>
              <a:t>by storm </a:t>
            </a:r>
            <a:r>
              <a:rPr lang="en-US" dirty="0" err="1"/>
              <a:t>pTC</a:t>
            </a:r>
            <a:r>
              <a:rPr lang="en-US" dirty="0"/>
              <a:t> &amp; TC</a:t>
            </a:r>
          </a:p>
          <a:p>
            <a:pPr lvl="1"/>
            <a:r>
              <a:rPr lang="en-US" dirty="0"/>
              <a:t>TC vitals (</a:t>
            </a:r>
            <a:r>
              <a:rPr lang="en-US" dirty="0" err="1"/>
              <a:t>lat</a:t>
            </a:r>
            <a:r>
              <a:rPr lang="en-US" dirty="0"/>
              <a:t>/</a:t>
            </a:r>
            <a:r>
              <a:rPr lang="en-US" dirty="0" err="1"/>
              <a:t>lon</a:t>
            </a:r>
            <a:r>
              <a:rPr lang="en-US" dirty="0"/>
              <a:t>/Vmax/speed/direction…)</a:t>
            </a:r>
          </a:p>
          <a:p>
            <a:pPr lvl="1"/>
            <a:r>
              <a:rPr lang="en-US" dirty="0"/>
              <a:t>ERA5, CMORPH/</a:t>
            </a:r>
            <a:r>
              <a:rPr lang="en-US" dirty="0" err="1"/>
              <a:t>GSMaP</a:t>
            </a:r>
            <a:r>
              <a:rPr lang="en-US" dirty="0"/>
              <a:t>/IMERG rain area-average at r=300, 500, 800 km</a:t>
            </a:r>
          </a:p>
          <a:p>
            <a:r>
              <a:rPr lang="en-US" b="1" i="1" dirty="0"/>
              <a:t>Version 2.0</a:t>
            </a:r>
          </a:p>
          <a:p>
            <a:pPr lvl="1"/>
            <a:r>
              <a:rPr lang="en-US" dirty="0"/>
              <a:t>ROCI/POCI/R34 &amp; more diagnostic variables</a:t>
            </a:r>
          </a:p>
          <a:p>
            <a:pPr lvl="1"/>
            <a:r>
              <a:rPr lang="en-US" dirty="0"/>
              <a:t>1979-2022</a:t>
            </a:r>
          </a:p>
        </p:txBody>
      </p:sp>
    </p:spTree>
    <p:extLst>
      <p:ext uri="{BB962C8B-B14F-4D97-AF65-F5344CB8AC3E}">
        <p14:creationId xmlns:p14="http://schemas.microsoft.com/office/powerpoint/2010/main" val="145560493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24FA-AB14-2A4D-9B43-1760D4BEF55C}"/>
              </a:ext>
            </a:extLst>
          </p:cNvPr>
          <p:cNvSpPr>
            <a:spLocks noGrp="1"/>
          </p:cNvSpPr>
          <p:nvPr>
            <p:ph type="title"/>
          </p:nvPr>
        </p:nvSpPr>
        <p:spPr/>
        <p:txBody>
          <a:bodyPr/>
          <a:lstStyle/>
          <a:p>
            <a:r>
              <a:rPr lang="en-US" dirty="0"/>
              <a:t>Acknowledgements</a:t>
            </a:r>
          </a:p>
        </p:txBody>
      </p:sp>
      <p:sp>
        <p:nvSpPr>
          <p:cNvPr id="3" name="TextBox 2">
            <a:extLst>
              <a:ext uri="{FF2B5EF4-FFF2-40B4-BE49-F238E27FC236}">
                <a16:creationId xmlns:a16="http://schemas.microsoft.com/office/drawing/2014/main" id="{3D378138-5B41-16F0-D804-4AA57E565DB5}"/>
              </a:ext>
            </a:extLst>
          </p:cNvPr>
          <p:cNvSpPr txBox="1"/>
          <p:nvPr/>
        </p:nvSpPr>
        <p:spPr>
          <a:xfrm>
            <a:off x="1016000" y="1445091"/>
            <a:ext cx="11391900" cy="6863417"/>
          </a:xfrm>
          <a:prstGeom prst="rect">
            <a:avLst/>
          </a:prstGeom>
          <a:noFill/>
        </p:spPr>
        <p:txBody>
          <a:bodyPr wrap="square" rtlCol="0">
            <a:spAutoFit/>
          </a:bodyPr>
          <a:lstStyle/>
          <a:p>
            <a:r>
              <a:rPr lang="en-US" sz="4800" b="1" dirty="0"/>
              <a:t>AORI</a:t>
            </a:r>
            <a:endParaRPr lang="en-US" sz="4000" b="1" dirty="0"/>
          </a:p>
          <a:p>
            <a:r>
              <a:rPr lang="en-US" sz="4000" dirty="0"/>
              <a:t>a big shoutout</a:t>
            </a:r>
          </a:p>
          <a:p>
            <a:r>
              <a:rPr lang="en-US" sz="4400" dirty="0" err="1"/>
              <a:t>まいどどうもありがとございました</a:t>
            </a:r>
            <a:r>
              <a:rPr lang="en-US" sz="4400" dirty="0"/>
              <a:t>!</a:t>
            </a:r>
          </a:p>
          <a:p>
            <a:r>
              <a:rPr lang="en-US" sz="4000" dirty="0" err="1"/>
              <a:t>Takayabu</a:t>
            </a:r>
            <a:r>
              <a:rPr lang="en-US" sz="4000" dirty="0"/>
              <a:t>-sensei</a:t>
            </a:r>
          </a:p>
          <a:p>
            <a:r>
              <a:rPr lang="en-US" sz="3200" dirty="0"/>
              <a:t>and her staff</a:t>
            </a:r>
          </a:p>
          <a:p>
            <a:r>
              <a:rPr lang="en-US" sz="3200" dirty="0"/>
              <a:t>for sponsoring this visit</a:t>
            </a:r>
          </a:p>
          <a:p>
            <a:r>
              <a:rPr lang="en-US" sz="3200" dirty="0"/>
              <a:t>and the opportunity to do science again</a:t>
            </a:r>
          </a:p>
          <a:p>
            <a:r>
              <a:rPr lang="en-US" sz="4800" b="1" dirty="0"/>
              <a:t>GMU</a:t>
            </a:r>
            <a:endParaRPr lang="en-US" sz="4000" b="1" dirty="0"/>
          </a:p>
          <a:p>
            <a:r>
              <a:rPr lang="en-US" sz="4000" dirty="0"/>
              <a:t>Jim </a:t>
            </a:r>
            <a:r>
              <a:rPr lang="en-US" sz="4000" dirty="0" err="1"/>
              <a:t>Kinter</a:t>
            </a:r>
            <a:r>
              <a:rPr lang="en-US" sz="4000" dirty="0"/>
              <a:t> </a:t>
            </a:r>
          </a:p>
          <a:p>
            <a:r>
              <a:rPr lang="en-US" sz="3600" dirty="0"/>
              <a:t>sponsoring my affiliation and access </a:t>
            </a:r>
          </a:p>
          <a:p>
            <a:r>
              <a:rPr lang="en-US" sz="3600" dirty="0"/>
              <a:t>to computing and the library </a:t>
            </a:r>
            <a:endParaRPr lang="en-US" sz="4400" dirty="0"/>
          </a:p>
        </p:txBody>
      </p:sp>
    </p:spTree>
    <p:extLst>
      <p:ext uri="{BB962C8B-B14F-4D97-AF65-F5344CB8AC3E}">
        <p14:creationId xmlns:p14="http://schemas.microsoft.com/office/powerpoint/2010/main" val="11319353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dirty="0"/>
              <a:t>My entire NWP/TC s/w &amp; data installed &amp; working at </a:t>
            </a:r>
            <a:r>
              <a:rPr lang="en-US" b="1" dirty="0" err="1">
                <a:latin typeface="Courier" pitchFamily="2" charset="0"/>
              </a:rPr>
              <a:t>climateb.aori.u-tokyo.ac.jp</a:t>
            </a:r>
            <a:endParaRPr lang="en-US" b="1" dirty="0">
              <a:latin typeface="Courier" pitchFamily="2" charset="0"/>
            </a:endParaRPr>
          </a:p>
          <a:p>
            <a:pPr lvl="1"/>
            <a:r>
              <a:rPr lang="en-US" dirty="0"/>
              <a:t>JTWC/NHC best tracks and forecast aids (1947-2022)</a:t>
            </a:r>
          </a:p>
          <a:p>
            <a:pPr lvl="1"/>
            <a:r>
              <a:rPr lang="en-US" dirty="0"/>
              <a:t>CMORPH </a:t>
            </a:r>
            <a:r>
              <a:rPr lang="en-US" dirty="0" err="1"/>
              <a:t>precip</a:t>
            </a:r>
            <a:r>
              <a:rPr lang="en-US" dirty="0"/>
              <a:t>, CIRA MTCSWA (1998-2022)</a:t>
            </a:r>
          </a:p>
          <a:p>
            <a:pPr lvl="1"/>
            <a:r>
              <a:rPr lang="en-US" dirty="0"/>
              <a:t>ERA5 forecasts and analyses (1979-2021)</a:t>
            </a:r>
          </a:p>
          <a:p>
            <a:pPr lvl="1"/>
            <a:r>
              <a:rPr lang="en-US" dirty="0"/>
              <a:t>real-time JTWC/NHC data (crontab)</a:t>
            </a:r>
          </a:p>
          <a:p>
            <a:pPr lvl="1"/>
            <a:r>
              <a:rPr lang="en-US" dirty="0"/>
              <a:t>front-end and back-end processing</a:t>
            </a:r>
          </a:p>
          <a:p>
            <a:r>
              <a:rPr lang="en-US" b="1" dirty="0">
                <a:latin typeface="Courier" pitchFamily="2" charset="0"/>
              </a:rPr>
              <a:t>wxmap2.com</a:t>
            </a:r>
            <a:r>
              <a:rPr lang="en-US" dirty="0"/>
              <a:t> – front end web interface to products</a:t>
            </a:r>
          </a:p>
          <a:p>
            <a:pPr lvl="1"/>
            <a:r>
              <a:rPr lang="en-US" b="1" dirty="0">
                <a:latin typeface="Courier" pitchFamily="2" charset="0"/>
                <a:hlinkClick r:id="rId2"/>
              </a:rPr>
              <a:t>https://maps.wxmap2.com</a:t>
            </a:r>
            <a:r>
              <a:rPr lang="en-US" b="1" dirty="0">
                <a:latin typeface="Courier" pitchFamily="2" charset="0"/>
              </a:rPr>
              <a:t>		</a:t>
            </a:r>
            <a:r>
              <a:rPr lang="en-US" dirty="0" err="1">
                <a:latin typeface="Gill Sans MT" panose="020B0502020104020203" pitchFamily="34" charset="77"/>
              </a:rPr>
              <a:t>WxMAPs</a:t>
            </a:r>
            <a:r>
              <a:rPr lang="en-US" b="1" dirty="0">
                <a:latin typeface="Courier" pitchFamily="2" charset="0"/>
              </a:rPr>
              <a:t> </a:t>
            </a:r>
          </a:p>
          <a:p>
            <a:pPr lvl="1"/>
            <a:r>
              <a:rPr lang="en-US" b="1" dirty="0">
                <a:latin typeface="Courier" pitchFamily="2" charset="0"/>
                <a:hlinkClick r:id="rId3"/>
              </a:rPr>
              <a:t>https://tcact.wxmap2.com</a:t>
            </a:r>
            <a:r>
              <a:rPr lang="en-US" b="1" dirty="0">
                <a:latin typeface="Courier" pitchFamily="2" charset="0"/>
              </a:rPr>
              <a:t>		</a:t>
            </a:r>
            <a:r>
              <a:rPr lang="en-US" dirty="0">
                <a:latin typeface="Gill Sans MT" panose="020B0502020104020203" pitchFamily="34" charset="77"/>
              </a:rPr>
              <a:t>TC activity </a:t>
            </a:r>
            <a:r>
              <a:rPr lang="en-US" dirty="0" err="1">
                <a:latin typeface="Gill Sans MT" panose="020B0502020104020203" pitchFamily="34" charset="77"/>
              </a:rPr>
              <a:t>sACEd</a:t>
            </a:r>
            <a:endParaRPr lang="en-US" dirty="0">
              <a:latin typeface="Gill Sans MT" panose="020B0502020104020203" pitchFamily="34" charset="77"/>
            </a:endParaRPr>
          </a:p>
          <a:p>
            <a:pPr lvl="1"/>
            <a:r>
              <a:rPr lang="en-US" b="1" dirty="0">
                <a:latin typeface="Courier" pitchFamily="2" charset="0"/>
                <a:hlinkClick r:id="rId4"/>
              </a:rPr>
              <a:t>https://tcgen.wxmap2.com</a:t>
            </a:r>
            <a:r>
              <a:rPr lang="en-US" b="1" dirty="0">
                <a:latin typeface="Courier" pitchFamily="2" charset="0"/>
              </a:rPr>
              <a:t>		</a:t>
            </a:r>
            <a:r>
              <a:rPr lang="en-US" dirty="0">
                <a:latin typeface="Gill Sans MT" panose="020B0502020104020203" pitchFamily="34" charset="77"/>
              </a:rPr>
              <a:t>TC genesis</a:t>
            </a:r>
          </a:p>
          <a:p>
            <a:pPr lvl="1"/>
            <a:r>
              <a:rPr lang="en-US" b="1" dirty="0">
                <a:latin typeface="Courier" pitchFamily="2" charset="0"/>
                <a:hlinkClick r:id="rId5"/>
              </a:rPr>
              <a:t>https://jtdiag.wxmap2.com</a:t>
            </a:r>
            <a:r>
              <a:rPr lang="en-US" b="1" dirty="0">
                <a:latin typeface="Courier" pitchFamily="2" charset="0"/>
              </a:rPr>
              <a:t>		</a:t>
            </a:r>
            <a:r>
              <a:rPr lang="en-US" dirty="0">
                <a:latin typeface="Gill Sans MT" panose="020B0502020104020203" pitchFamily="34" charset="77"/>
              </a:rPr>
              <a:t>TC diagnostics file</a:t>
            </a:r>
          </a:p>
          <a:p>
            <a:pPr lvl="1"/>
            <a:r>
              <a:rPr lang="en-US" b="1" dirty="0">
                <a:latin typeface="Courier" pitchFamily="2" charset="0"/>
                <a:hlinkClick r:id="rId6"/>
              </a:rPr>
              <a:t>https://tceps.wxmap2.com</a:t>
            </a:r>
            <a:r>
              <a:rPr lang="en-US" b="1" dirty="0">
                <a:latin typeface="Courier" pitchFamily="2" charset="0"/>
              </a:rPr>
              <a:t>		</a:t>
            </a:r>
            <a:r>
              <a:rPr lang="en-US" dirty="0">
                <a:latin typeface="Gill Sans MT" panose="020B0502020104020203" pitchFamily="34" charset="77"/>
              </a:rPr>
              <a:t>TC ensemble file</a:t>
            </a:r>
          </a:p>
          <a:p>
            <a:pPr lvl="1"/>
            <a:r>
              <a:rPr lang="en-US" b="1" dirty="0">
                <a:latin typeface="Courier" pitchFamily="2" charset="0"/>
                <a:hlinkClick r:id="rId7"/>
              </a:rPr>
              <a:t>https://tctrkveri.wxmap2.com</a:t>
            </a:r>
            <a:r>
              <a:rPr lang="en-US" b="1" dirty="0">
                <a:latin typeface="Courier" pitchFamily="2" charset="0"/>
              </a:rPr>
              <a:t>	</a:t>
            </a:r>
            <a:r>
              <a:rPr lang="en-US" dirty="0">
                <a:latin typeface="Gill Sans MT" panose="020B0502020104020203" pitchFamily="34" charset="77"/>
              </a:rPr>
              <a:t>TC tracks &amp; verification</a:t>
            </a:r>
          </a:p>
          <a:p>
            <a:pPr marL="711200" lvl="1" indent="0">
              <a:buNone/>
            </a:pPr>
            <a:endParaRPr lang="en-US" dirty="0"/>
          </a:p>
        </p:txBody>
      </p:sp>
      <p:sp>
        <p:nvSpPr>
          <p:cNvPr id="4" name="Rectangle 3">
            <a:extLst>
              <a:ext uri="{FF2B5EF4-FFF2-40B4-BE49-F238E27FC236}">
                <a16:creationId xmlns:a16="http://schemas.microsoft.com/office/drawing/2014/main" id="{F3663BB3-F0CF-D190-45C0-AB44B07C93F8}"/>
              </a:ext>
            </a:extLst>
          </p:cNvPr>
          <p:cNvSpPr/>
          <p:nvPr/>
        </p:nvSpPr>
        <p:spPr bwMode="auto">
          <a:xfrm>
            <a:off x="1625600" y="5715000"/>
            <a:ext cx="9144000" cy="457200"/>
          </a:xfrm>
          <a:prstGeom prst="rect">
            <a:avLst/>
          </a:prstGeom>
          <a:solidFill>
            <a:srgbClr val="FFFF00">
              <a:alpha val="55000"/>
            </a:srgbClr>
          </a:solidFill>
          <a:ln w="25400" cap="flat" cmpd="sng" algn="ctr">
            <a:solidFill>
              <a:srgbClr val="000000"/>
            </a:solidFill>
            <a:prstDash val="solid"/>
            <a:round/>
            <a:headEnd type="none" w="med" len="med"/>
            <a:tailEnd type="none" w="med" len="med"/>
          </a:ln>
          <a:effectLst/>
        </p:spPr>
        <p:txBody>
          <a:bodyPr rtlCol="0" anchor="ctr">
            <a:spAutoFit/>
          </a:bodyPr>
          <a:lstStyle/>
          <a:p>
            <a:pPr algn="ctr"/>
            <a:endParaRPr lang="en-US" sz="2400" dirty="0">
              <a:solidFill>
                <a:srgbClr val="FAD40C"/>
              </a:solidFill>
            </a:endParaRPr>
          </a:p>
        </p:txBody>
      </p:sp>
    </p:spTree>
    <p:extLst>
      <p:ext uri="{BB962C8B-B14F-4D97-AF65-F5344CB8AC3E}">
        <p14:creationId xmlns:p14="http://schemas.microsoft.com/office/powerpoint/2010/main" val="112216518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361C-45A2-AECD-7296-F16C6B6CCCFC}"/>
              </a:ext>
            </a:extLst>
          </p:cNvPr>
          <p:cNvSpPr>
            <a:spLocks noGrp="1"/>
          </p:cNvSpPr>
          <p:nvPr>
            <p:ph type="title"/>
          </p:nvPr>
        </p:nvSpPr>
        <p:spPr/>
        <p:txBody>
          <a:bodyPr/>
          <a:lstStyle/>
          <a:p>
            <a:r>
              <a:rPr lang="en-US" dirty="0"/>
              <a:t>Change gears – </a:t>
            </a:r>
            <a:r>
              <a:rPr lang="en-US" dirty="0" err="1"/>
              <a:t>pTCs</a:t>
            </a:r>
            <a:r>
              <a:rPr lang="en-US" dirty="0"/>
              <a:t> to TC activity</a:t>
            </a:r>
          </a:p>
        </p:txBody>
      </p:sp>
      <p:sp>
        <p:nvSpPr>
          <p:cNvPr id="3" name="Content Placeholder 2">
            <a:extLst>
              <a:ext uri="{FF2B5EF4-FFF2-40B4-BE49-F238E27FC236}">
                <a16:creationId xmlns:a16="http://schemas.microsoft.com/office/drawing/2014/main" id="{E4F43CED-EC75-3721-8A3B-25D04C88C8D6}"/>
              </a:ext>
            </a:extLst>
          </p:cNvPr>
          <p:cNvSpPr>
            <a:spLocks noGrp="1"/>
          </p:cNvSpPr>
          <p:nvPr>
            <p:ph idx="1"/>
          </p:nvPr>
        </p:nvSpPr>
        <p:spPr/>
        <p:txBody>
          <a:bodyPr/>
          <a:lstStyle/>
          <a:p>
            <a:r>
              <a:rPr lang="en-US" dirty="0" err="1"/>
              <a:t>superBT</a:t>
            </a:r>
            <a:r>
              <a:rPr lang="en-US" dirty="0"/>
              <a:t> has a </a:t>
            </a:r>
            <a:r>
              <a:rPr lang="en-US" b="1" i="1" dirty="0"/>
              <a:t>unique </a:t>
            </a:r>
            <a:r>
              <a:rPr lang="en-US" b="1" i="1" dirty="0" err="1"/>
              <a:t>pTC</a:t>
            </a:r>
            <a:r>
              <a:rPr lang="en-US" b="1" i="1" dirty="0"/>
              <a:t> data set</a:t>
            </a:r>
          </a:p>
          <a:p>
            <a:r>
              <a:rPr lang="en-US" b="1" i="1" dirty="0"/>
              <a:t>more </a:t>
            </a:r>
            <a:r>
              <a:rPr lang="en-US" b="1" i="1" dirty="0" err="1"/>
              <a:t>pTCs</a:t>
            </a:r>
            <a:r>
              <a:rPr lang="en-US" b="1" i="1" dirty="0"/>
              <a:t> in WPAC </a:t>
            </a:r>
            <a:r>
              <a:rPr lang="en-US" dirty="0"/>
              <a:t>than LANT </a:t>
            </a:r>
            <a:r>
              <a:rPr lang="en-US" dirty="0">
                <a:sym typeface="Wingdings" pitchFamily="2" charset="2"/>
              </a:rPr>
              <a:t> formation mechanism</a:t>
            </a:r>
          </a:p>
          <a:p>
            <a:r>
              <a:rPr lang="en-US" b="1" i="1" dirty="0">
                <a:sym typeface="Wingdings" pitchFamily="2" charset="2"/>
              </a:rPr>
              <a:t>WPAC – monsoon trough</a:t>
            </a:r>
          </a:p>
          <a:p>
            <a:r>
              <a:rPr lang="en-US" b="1" i="1" dirty="0">
                <a:sym typeface="Wingdings" pitchFamily="2" charset="2"/>
              </a:rPr>
              <a:t>LANT</a:t>
            </a:r>
            <a:r>
              <a:rPr lang="en-US" dirty="0">
                <a:sym typeface="Wingdings" pitchFamily="2" charset="2"/>
              </a:rPr>
              <a:t> – tropical/</a:t>
            </a:r>
            <a:r>
              <a:rPr lang="en-US" b="1" i="1" dirty="0">
                <a:sym typeface="Wingdings" pitchFamily="2" charset="2"/>
              </a:rPr>
              <a:t>easterly waves </a:t>
            </a:r>
            <a:r>
              <a:rPr lang="en-US" dirty="0">
                <a:sym typeface="Wingdings" pitchFamily="2" charset="2"/>
              </a:rPr>
              <a:t>coming off Africa</a:t>
            </a:r>
            <a:endParaRPr lang="en-US" dirty="0"/>
          </a:p>
        </p:txBody>
      </p:sp>
    </p:spTree>
    <p:extLst>
      <p:ext uri="{BB962C8B-B14F-4D97-AF65-F5344CB8AC3E}">
        <p14:creationId xmlns:p14="http://schemas.microsoft.com/office/powerpoint/2010/main" val="5424120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sz="2800" dirty="0">
                <a:hlinkClick r:id="rId2"/>
              </a:rPr>
              <a:t>https://tcact.wxmap2.com</a:t>
            </a:r>
            <a:br>
              <a:rPr lang="en-US" sz="3600" dirty="0"/>
            </a:br>
            <a:r>
              <a:rPr lang="en-US" dirty="0" err="1"/>
              <a:t>spectograph</a:t>
            </a:r>
            <a:endParaRPr lang="en-US" sz="3600" dirty="0"/>
          </a:p>
        </p:txBody>
      </p:sp>
      <p:pic>
        <p:nvPicPr>
          <p:cNvPr id="4" name="Picture 3">
            <a:extLst>
              <a:ext uri="{FF2B5EF4-FFF2-40B4-BE49-F238E27FC236}">
                <a16:creationId xmlns:a16="http://schemas.microsoft.com/office/drawing/2014/main" id="{64724730-4267-C5B8-E2B1-C548F942DCF4}"/>
              </a:ext>
            </a:extLst>
          </p:cNvPr>
          <p:cNvPicPr>
            <a:picLocks noChangeAspect="1"/>
          </p:cNvPicPr>
          <p:nvPr/>
        </p:nvPicPr>
        <p:blipFill>
          <a:blip r:embed="rId3"/>
          <a:stretch>
            <a:fillRect/>
          </a:stretch>
        </p:blipFill>
        <p:spPr>
          <a:xfrm>
            <a:off x="1270000" y="1084468"/>
            <a:ext cx="10464800" cy="7584663"/>
          </a:xfrm>
          <a:prstGeom prst="rect">
            <a:avLst/>
          </a:prstGeom>
        </p:spPr>
      </p:pic>
    </p:spTree>
    <p:extLst>
      <p:ext uri="{BB962C8B-B14F-4D97-AF65-F5344CB8AC3E}">
        <p14:creationId xmlns:p14="http://schemas.microsoft.com/office/powerpoint/2010/main" val="349188438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2984-99FC-E4FE-34A0-630ECA16D7A8}"/>
              </a:ext>
            </a:extLst>
          </p:cNvPr>
          <p:cNvSpPr>
            <a:spLocks noGrp="1"/>
          </p:cNvSpPr>
          <p:nvPr>
            <p:ph type="title"/>
          </p:nvPr>
        </p:nvSpPr>
        <p:spPr/>
        <p:txBody>
          <a:bodyPr/>
          <a:lstStyle/>
          <a:p>
            <a:r>
              <a:rPr lang="en-US" dirty="0"/>
              <a:t>BT part of the </a:t>
            </a:r>
            <a:r>
              <a:rPr lang="en-US" dirty="0" err="1"/>
              <a:t>superBT</a:t>
            </a:r>
            <a:r>
              <a:rPr lang="en-US" dirty="0"/>
              <a:t>	</a:t>
            </a:r>
          </a:p>
        </p:txBody>
      </p:sp>
      <p:sp>
        <p:nvSpPr>
          <p:cNvPr id="3" name="Content Placeholder 2">
            <a:extLst>
              <a:ext uri="{FF2B5EF4-FFF2-40B4-BE49-F238E27FC236}">
                <a16:creationId xmlns:a16="http://schemas.microsoft.com/office/drawing/2014/main" id="{CFEF54FF-BD33-6044-C682-48ABB4D962CC}"/>
              </a:ext>
            </a:extLst>
          </p:cNvPr>
          <p:cNvSpPr>
            <a:spLocks noGrp="1"/>
          </p:cNvSpPr>
          <p:nvPr>
            <p:ph idx="1"/>
          </p:nvPr>
        </p:nvSpPr>
        <p:spPr>
          <a:xfrm>
            <a:off x="0" y="1524000"/>
            <a:ext cx="12979400" cy="6705600"/>
          </a:xfrm>
        </p:spPr>
        <p:txBody>
          <a:bodyPr/>
          <a:lstStyle/>
          <a:p>
            <a:r>
              <a:rPr lang="en-US" b="1" i="1" dirty="0"/>
              <a:t>BT data comes from JTWC &amp; NHC</a:t>
            </a:r>
          </a:p>
          <a:p>
            <a:pPr lvl="1"/>
            <a:r>
              <a:rPr lang="en-US" dirty="0"/>
              <a:t>global</a:t>
            </a:r>
          </a:p>
          <a:p>
            <a:pPr lvl="1"/>
            <a:r>
              <a:rPr lang="en-US" dirty="0"/>
              <a:t>consistent operations for best tracking and forecasting</a:t>
            </a:r>
          </a:p>
          <a:p>
            <a:pPr lvl="1"/>
            <a:r>
              <a:rPr lang="en-US" dirty="0"/>
              <a:t>consistent metrics – knots, nautical miles, </a:t>
            </a:r>
            <a:r>
              <a:rPr lang="en-US" b="1" i="1" dirty="0"/>
              <a:t>1-minute average </a:t>
            </a:r>
            <a:r>
              <a:rPr lang="en-US" dirty="0"/>
              <a:t>surface (10-m) wind</a:t>
            </a:r>
          </a:p>
          <a:p>
            <a:pPr lvl="1"/>
            <a:r>
              <a:rPr lang="en-US" dirty="0"/>
              <a:t>common data format (ATCF)</a:t>
            </a:r>
          </a:p>
          <a:p>
            <a:pPr lvl="1"/>
            <a:r>
              <a:rPr lang="en-US" dirty="0"/>
              <a:t>consistent initiation of </a:t>
            </a:r>
            <a:r>
              <a:rPr lang="en-US" b="1" i="1" dirty="0"/>
              <a:t>INVESTS or pre-potential TC (</a:t>
            </a:r>
            <a:r>
              <a:rPr lang="en-US" b="1" i="1" dirty="0" err="1"/>
              <a:t>pTC</a:t>
            </a:r>
            <a:r>
              <a:rPr lang="en-US" b="1" i="1" dirty="0"/>
              <a:t>) disturbances </a:t>
            </a:r>
            <a:r>
              <a:rPr lang="en-US" dirty="0">
                <a:sym typeface="Wingdings" pitchFamily="2" charset="2"/>
              </a:rPr>
              <a:t> specialized-localized satellite reconnaissance and tracking/model diagnostics</a:t>
            </a:r>
          </a:p>
          <a:p>
            <a:pPr lvl="1"/>
            <a:r>
              <a:rPr lang="en-US" dirty="0">
                <a:sym typeface="Wingdings" pitchFamily="2" charset="2"/>
              </a:rPr>
              <a:t>JTWC has not issued a warning without starting an INVEST since 2005…only one case…</a:t>
            </a:r>
          </a:p>
          <a:p>
            <a:r>
              <a:rPr lang="en-US" sz="3200" dirty="0">
                <a:sym typeface="Wingdings" pitchFamily="2" charset="2"/>
              </a:rPr>
              <a:t>only in recent years has JTWC/NHC properly maintained the INVEST or </a:t>
            </a:r>
            <a:r>
              <a:rPr lang="en-US" b="1" dirty="0" err="1">
                <a:sym typeface="Wingdings" pitchFamily="2" charset="2"/>
              </a:rPr>
              <a:t>pTC</a:t>
            </a:r>
            <a:r>
              <a:rPr lang="en-US" b="1" dirty="0">
                <a:sym typeface="Wingdings" pitchFamily="2" charset="2"/>
              </a:rPr>
              <a:t> data set</a:t>
            </a:r>
            <a:r>
              <a:rPr lang="en-US" sz="3200" dirty="0">
                <a:sym typeface="Wingdings" pitchFamily="2" charset="2"/>
              </a:rPr>
              <a:t>…I have maintained since</a:t>
            </a:r>
            <a:r>
              <a:rPr lang="en-US" sz="3200" b="1" i="1" dirty="0">
                <a:sym typeface="Wingdings" pitchFamily="2" charset="2"/>
              </a:rPr>
              <a:t> </a:t>
            </a:r>
            <a:r>
              <a:rPr lang="en-US" b="1" i="1" dirty="0">
                <a:sym typeface="Wingdings" pitchFamily="2" charset="2"/>
              </a:rPr>
              <a:t>2007-2022</a:t>
            </a:r>
            <a:r>
              <a:rPr lang="en-US" sz="3200" b="1" i="1" dirty="0">
                <a:sym typeface="Wingdings" pitchFamily="2" charset="2"/>
              </a:rPr>
              <a:t> </a:t>
            </a:r>
            <a:r>
              <a:rPr lang="en-US" sz="3200" dirty="0">
                <a:sym typeface="Wingdings" pitchFamily="2" charset="2"/>
              </a:rPr>
              <a:t>and in some basins back to 1999 (courtesy of NRL Monterey)</a:t>
            </a:r>
            <a:endParaRPr lang="en-US" dirty="0"/>
          </a:p>
          <a:p>
            <a:endParaRPr lang="en-US" dirty="0"/>
          </a:p>
        </p:txBody>
      </p:sp>
    </p:spTree>
    <p:extLst>
      <p:ext uri="{BB962C8B-B14F-4D97-AF65-F5344CB8AC3E}">
        <p14:creationId xmlns:p14="http://schemas.microsoft.com/office/powerpoint/2010/main" val="240207756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83D-E89D-E217-2F77-3D6FDC35B3EA}"/>
              </a:ext>
            </a:extLst>
          </p:cNvPr>
          <p:cNvSpPr>
            <a:spLocks noGrp="1"/>
          </p:cNvSpPr>
          <p:nvPr>
            <p:ph type="title"/>
          </p:nvPr>
        </p:nvSpPr>
        <p:spPr/>
        <p:txBody>
          <a:bodyPr/>
          <a:lstStyle/>
          <a:p>
            <a:r>
              <a:rPr lang="en-US" dirty="0"/>
              <a:t>TC activity metrics</a:t>
            </a:r>
          </a:p>
        </p:txBody>
      </p:sp>
      <p:sp>
        <p:nvSpPr>
          <p:cNvPr id="3" name="Content Placeholder 2">
            <a:extLst>
              <a:ext uri="{FF2B5EF4-FFF2-40B4-BE49-F238E27FC236}">
                <a16:creationId xmlns:a16="http://schemas.microsoft.com/office/drawing/2014/main" id="{65B1DF5C-5D79-0674-A332-7617BACA1F3F}"/>
              </a:ext>
            </a:extLst>
          </p:cNvPr>
          <p:cNvSpPr>
            <a:spLocks noGrp="1"/>
          </p:cNvSpPr>
          <p:nvPr>
            <p:ph idx="1"/>
          </p:nvPr>
        </p:nvSpPr>
        <p:spPr/>
        <p:txBody>
          <a:bodyPr/>
          <a:lstStyle/>
          <a:p>
            <a:r>
              <a:rPr lang="en-US" dirty="0"/>
              <a:t># of storms by intensity </a:t>
            </a:r>
            <a:r>
              <a:rPr lang="en-US" sz="2800" dirty="0"/>
              <a:t>(JTWC – </a:t>
            </a:r>
            <a:r>
              <a:rPr lang="en-US" sz="2800" dirty="0" err="1"/>
              <a:t>supertyphoon</a:t>
            </a:r>
            <a:r>
              <a:rPr lang="en-US" sz="2800" dirty="0"/>
              <a:t>, NHC – CAT1-5)</a:t>
            </a:r>
            <a:endParaRPr lang="en-US" dirty="0"/>
          </a:p>
          <a:p>
            <a:r>
              <a:rPr lang="en-US" dirty="0"/>
              <a:t>wind-duration metrics:</a:t>
            </a:r>
          </a:p>
          <a:p>
            <a:pPr lvl="1"/>
            <a:r>
              <a:rPr lang="en-US" dirty="0"/>
              <a:t>Mike: Vmax x duration, e.g., 60kt*6h</a:t>
            </a:r>
          </a:p>
          <a:p>
            <a:pPr lvl="1"/>
            <a:r>
              <a:rPr lang="en-US" dirty="0"/>
              <a:t>G. Bell: ACE – </a:t>
            </a:r>
            <a:r>
              <a:rPr lang="en-US" b="1" i="1" dirty="0"/>
              <a:t>Accumulated Cyclone Energy – Vmax**2 * 6h</a:t>
            </a:r>
          </a:p>
          <a:p>
            <a:pPr lvl="1"/>
            <a:r>
              <a:rPr lang="en-US" dirty="0"/>
              <a:t>M. Powell: IKE – Integrated Kinetic Energy = f(R34,Vmax)</a:t>
            </a:r>
          </a:p>
          <a:p>
            <a:pPr lvl="1"/>
            <a:r>
              <a:rPr lang="en-US" dirty="0"/>
              <a:t>K. Emanuel: Power – Vmax**3 * 6h </a:t>
            </a:r>
          </a:p>
          <a:p>
            <a:r>
              <a:rPr lang="en-US" dirty="0"/>
              <a:t>ACE is fairly standard, only IKE considers TC size…</a:t>
            </a:r>
          </a:p>
          <a:p>
            <a:r>
              <a:rPr lang="en-US" b="1" i="1" dirty="0"/>
              <a:t>Problem</a:t>
            </a:r>
            <a:r>
              <a:rPr lang="en-US" dirty="0"/>
              <a:t> with all is </a:t>
            </a:r>
            <a:r>
              <a:rPr lang="en-US" b="1" i="1" dirty="0"/>
              <a:t>dependence</a:t>
            </a:r>
            <a:r>
              <a:rPr lang="en-US" dirty="0"/>
              <a:t> on the </a:t>
            </a:r>
            <a:r>
              <a:rPr lang="en-US" b="1" i="1" dirty="0"/>
              <a:t>accuracy</a:t>
            </a:r>
            <a:r>
              <a:rPr lang="en-US" dirty="0"/>
              <a:t> of the </a:t>
            </a:r>
            <a:r>
              <a:rPr lang="en-US" b="1" dirty="0"/>
              <a:t>intensity</a:t>
            </a:r>
          </a:p>
        </p:txBody>
      </p:sp>
    </p:spTree>
    <p:extLst>
      <p:ext uri="{BB962C8B-B14F-4D97-AF65-F5344CB8AC3E}">
        <p14:creationId xmlns:p14="http://schemas.microsoft.com/office/powerpoint/2010/main" val="9841000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F9E7-CB67-6581-A8EB-3F6F64E90766}"/>
              </a:ext>
            </a:extLst>
          </p:cNvPr>
          <p:cNvSpPr>
            <a:spLocks noGrp="1"/>
          </p:cNvSpPr>
          <p:nvPr>
            <p:ph type="title"/>
          </p:nvPr>
        </p:nvSpPr>
        <p:spPr/>
        <p:txBody>
          <a:bodyPr/>
          <a:lstStyle/>
          <a:p>
            <a:r>
              <a:rPr lang="en-US" sz="4000" dirty="0"/>
              <a:t>Global TC activity variability – </a:t>
            </a:r>
            <a:br>
              <a:rPr lang="en-US" sz="4000" dirty="0"/>
            </a:br>
            <a:r>
              <a:rPr lang="en-US" sz="3200" b="1" i="1" dirty="0"/>
              <a:t>depends on accuracy of best track done by humans</a:t>
            </a:r>
            <a:endParaRPr lang="en-US" sz="4000" b="1" i="1" dirty="0"/>
          </a:p>
        </p:txBody>
      </p:sp>
      <p:sp>
        <p:nvSpPr>
          <p:cNvPr id="3" name="Content Placeholder 2">
            <a:extLst>
              <a:ext uri="{FF2B5EF4-FFF2-40B4-BE49-F238E27FC236}">
                <a16:creationId xmlns:a16="http://schemas.microsoft.com/office/drawing/2014/main" id="{A1CD04A7-31A8-6699-E7E5-AB2F1AAD2B69}"/>
              </a:ext>
            </a:extLst>
          </p:cNvPr>
          <p:cNvSpPr>
            <a:spLocks noGrp="1"/>
          </p:cNvSpPr>
          <p:nvPr>
            <p:ph idx="1"/>
          </p:nvPr>
        </p:nvSpPr>
        <p:spPr/>
        <p:txBody>
          <a:bodyPr/>
          <a:lstStyle/>
          <a:p>
            <a:pPr marL="1009650" indent="-742950">
              <a:buFont typeface="+mj-lt"/>
              <a:buAutoNum type="arabicPeriod"/>
            </a:pPr>
            <a:r>
              <a:rPr lang="en-US" b="1" i="1" dirty="0"/>
              <a:t>TC detection </a:t>
            </a:r>
            <a:r>
              <a:rPr lang="en-US" dirty="0"/>
              <a:t>– ”TC or not TC” – that is the question</a:t>
            </a:r>
          </a:p>
          <a:p>
            <a:pPr marL="1454150" lvl="1" indent="-742950">
              <a:buFont typeface="+mj-lt"/>
              <a:buAutoNum type="alphaLcPeriod"/>
            </a:pPr>
            <a:r>
              <a:rPr lang="en-US" dirty="0"/>
              <a:t>SHEM &lt;&lt; NHEM until around 1990</a:t>
            </a:r>
          </a:p>
          <a:p>
            <a:pPr marL="1454150" lvl="1" indent="-742950">
              <a:buFont typeface="+mj-lt"/>
              <a:buAutoNum type="alphaLcPeriod"/>
            </a:pPr>
            <a:r>
              <a:rPr lang="en-US" dirty="0"/>
              <a:t>pre-1950 – ships and islands and landfall</a:t>
            </a:r>
          </a:p>
          <a:p>
            <a:pPr marL="1454150" lvl="1" indent="-742950">
              <a:buFont typeface="+mj-lt"/>
              <a:buAutoNum type="alphaLcPeriod"/>
            </a:pPr>
            <a:r>
              <a:rPr lang="en-US" dirty="0"/>
              <a:t>1950~1988 (year JTWC went satellite only), A/C recon in WPAC and </a:t>
            </a:r>
            <a:r>
              <a:rPr lang="en-US" dirty="0" err="1"/>
              <a:t>atLANTic</a:t>
            </a:r>
            <a:endParaRPr lang="en-US" dirty="0"/>
          </a:p>
          <a:p>
            <a:pPr marL="1454150" lvl="1" indent="-742950">
              <a:buFont typeface="+mj-lt"/>
              <a:buAutoNum type="alphaLcPeriod"/>
            </a:pPr>
            <a:r>
              <a:rPr lang="en-US" dirty="0"/>
              <a:t>1990-2010 more and better satellite data including </a:t>
            </a:r>
            <a:r>
              <a:rPr lang="en-US" dirty="0" err="1"/>
              <a:t>quickScat</a:t>
            </a:r>
            <a:endParaRPr lang="en-US" dirty="0"/>
          </a:p>
          <a:p>
            <a:pPr marL="1454150" lvl="1" indent="-742950">
              <a:buFont typeface="+mj-lt"/>
              <a:buAutoNum type="alphaLcPeriod"/>
            </a:pPr>
            <a:r>
              <a:rPr lang="en-US" dirty="0"/>
              <a:t>2010 – 2022 – better satellite </a:t>
            </a:r>
            <a:r>
              <a:rPr lang="en-US" dirty="0" err="1"/>
              <a:t>obs</a:t>
            </a:r>
            <a:r>
              <a:rPr lang="en-US" dirty="0"/>
              <a:t> of surface wind – reanalysis of wind radii @ JTWC/NHC</a:t>
            </a:r>
          </a:p>
          <a:p>
            <a:pPr marL="1454150" lvl="1" indent="-742950">
              <a:buFont typeface="+mj-lt"/>
              <a:buAutoNum type="alphaLcPeriod"/>
            </a:pPr>
            <a:r>
              <a:rPr kumimoji="0" lang="en-US" sz="3200" b="0" i="0" u="none" strike="noStrike" kern="0" cap="none" spc="0" normalizeH="0" baseline="0" noProof="0" dirty="0">
                <a:ln>
                  <a:noFill/>
                </a:ln>
                <a:solidFill>
                  <a:srgbClr val="000000"/>
                </a:solidFill>
                <a:effectLst/>
                <a:uLnTx/>
                <a:uFillTx/>
                <a:latin typeface="Gill Sans MT"/>
                <a:ea typeface="ヒラギノ角ゴ ProN W3"/>
                <a:sym typeface="Gill Sans" charset="0"/>
              </a:rPr>
              <a:t>TC location </a:t>
            </a:r>
            <a:r>
              <a:rPr kumimoji="0" lang="en-US" sz="3200" b="0" i="0" u="none" strike="noStrike" kern="0" cap="none" spc="0" normalizeH="0" baseline="0" noProof="0" dirty="0">
                <a:ln>
                  <a:noFill/>
                </a:ln>
                <a:solidFill>
                  <a:srgbClr val="000000"/>
                </a:solidFill>
                <a:effectLst/>
                <a:uLnTx/>
                <a:uFillTx/>
                <a:latin typeface="Gill Sans MT"/>
                <a:ea typeface="ヒラギノ角ゴ ProN W3"/>
                <a:sym typeface="Wingdings" pitchFamily="2" charset="2"/>
              </a:rPr>
              <a:t> surface wind center</a:t>
            </a:r>
          </a:p>
          <a:p>
            <a:pPr marL="1009650" indent="-742950">
              <a:buFont typeface="+mj-lt"/>
              <a:buAutoNum type="arabicPeriod"/>
            </a:pPr>
            <a:r>
              <a:rPr kumimoji="0" lang="en-US" sz="3600" b="1" i="1" u="none" strike="noStrike" kern="0" cap="none" spc="0" normalizeH="0" baseline="0" noProof="0" dirty="0">
                <a:ln>
                  <a:noFill/>
                </a:ln>
                <a:solidFill>
                  <a:srgbClr val="000000"/>
                </a:solidFill>
                <a:effectLst/>
                <a:uLnTx/>
                <a:uFillTx/>
                <a:latin typeface="Gill Sans MT"/>
                <a:ea typeface="ヒラギノ角ゴ ProN W3"/>
                <a:sym typeface="Gill Sans" charset="0"/>
              </a:rPr>
              <a:t>Intensity = Vmax != </a:t>
            </a:r>
            <a:r>
              <a:rPr kumimoji="0" lang="en-US" sz="3600" b="1" i="1" u="none" strike="noStrike" kern="0" cap="none" spc="0" normalizeH="0" baseline="0" noProof="0" dirty="0" err="1">
                <a:ln>
                  <a:noFill/>
                </a:ln>
                <a:solidFill>
                  <a:srgbClr val="000000"/>
                </a:solidFill>
                <a:effectLst/>
                <a:uLnTx/>
                <a:uFillTx/>
                <a:latin typeface="Gill Sans MT"/>
                <a:ea typeface="ヒラギノ角ゴ ProN W3"/>
                <a:sym typeface="Gill Sans" charset="0"/>
              </a:rPr>
              <a:t>Pmin</a:t>
            </a:r>
            <a:endParaRPr kumimoji="0" lang="en-US" sz="3600" b="1" i="1"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1054100" marR="0" lvl="1" indent="-342900" algn="l" defTabSz="914400" rtl="0" eaLnBrk="0" fontAlgn="base" latinLnBrk="0" hangingPunct="0">
              <a:lnSpc>
                <a:spcPct val="100000"/>
              </a:lnSpc>
              <a:spcBef>
                <a:spcPct val="0"/>
              </a:spcBef>
              <a:spcAft>
                <a:spcPct val="0"/>
              </a:spcAft>
              <a:buClrTx/>
              <a:buSzPct val="100000"/>
              <a:buFont typeface="Lucida Grande" charset="0"/>
              <a:buChar char="‣"/>
              <a:tabLst/>
              <a:defRPr/>
            </a:pPr>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rPr>
              <a:t>no physical relationship between </a:t>
            </a:r>
            <a:r>
              <a:rPr kumimoji="0" lang="en-US" sz="2800" b="0" i="0" u="none" strike="noStrike" kern="0" cap="none" spc="0" normalizeH="0" baseline="0" noProof="0" dirty="0" err="1">
                <a:ln>
                  <a:noFill/>
                </a:ln>
                <a:solidFill>
                  <a:srgbClr val="000000"/>
                </a:solidFill>
                <a:effectLst/>
                <a:uLnTx/>
                <a:uFillTx/>
                <a:latin typeface="Gill Sans MT"/>
                <a:ea typeface="ヒラギノ角ゴ ProN W3"/>
                <a:sym typeface="Gill Sans" charset="0"/>
              </a:rPr>
              <a:t>Pmin</a:t>
            </a:r>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rPr>
              <a:t> and Vmax!!!</a:t>
            </a:r>
          </a:p>
          <a:p>
            <a:pPr marL="1009650" indent="-742950">
              <a:buFont typeface="+mj-lt"/>
              <a:buAutoNum type="arabicPeriod"/>
            </a:pPr>
            <a:endParaRPr lang="en-US" dirty="0"/>
          </a:p>
          <a:p>
            <a:pPr marL="1454150" lvl="1" indent="-742950">
              <a:buFont typeface="+mj-lt"/>
              <a:buAutoNum type="alphaLcPeriod"/>
            </a:pPr>
            <a:endParaRPr lang="en-US" dirty="0"/>
          </a:p>
        </p:txBody>
      </p:sp>
    </p:spTree>
    <p:extLst>
      <p:ext uri="{BB962C8B-B14F-4D97-AF65-F5344CB8AC3E}">
        <p14:creationId xmlns:p14="http://schemas.microsoft.com/office/powerpoint/2010/main" val="248813157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hlinkClick r:id="rId2"/>
              </a:rPr>
              <a:t>https://tcact.wxmap2.com</a:t>
            </a:r>
            <a:br>
              <a:rPr kumimoji="0" lang="en-US" sz="36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rPr>
              <a:t>maps</a:t>
            </a:r>
            <a:endParaRPr lang="en-US" dirty="0"/>
          </a:p>
        </p:txBody>
      </p:sp>
      <p:pic>
        <p:nvPicPr>
          <p:cNvPr id="3" name="Picture 2">
            <a:extLst>
              <a:ext uri="{FF2B5EF4-FFF2-40B4-BE49-F238E27FC236}">
                <a16:creationId xmlns:a16="http://schemas.microsoft.com/office/drawing/2014/main" id="{131532D5-4827-F986-5BD4-023482C3A58A}"/>
              </a:ext>
            </a:extLst>
          </p:cNvPr>
          <p:cNvPicPr>
            <a:picLocks noChangeAspect="1"/>
          </p:cNvPicPr>
          <p:nvPr/>
        </p:nvPicPr>
        <p:blipFill>
          <a:blip r:embed="rId3"/>
          <a:stretch>
            <a:fillRect/>
          </a:stretch>
        </p:blipFill>
        <p:spPr>
          <a:xfrm>
            <a:off x="2616200" y="1145800"/>
            <a:ext cx="7772400" cy="8607800"/>
          </a:xfrm>
          <a:prstGeom prst="rect">
            <a:avLst/>
          </a:prstGeom>
        </p:spPr>
      </p:pic>
    </p:spTree>
    <p:extLst>
      <p:ext uri="{BB962C8B-B14F-4D97-AF65-F5344CB8AC3E}">
        <p14:creationId xmlns:p14="http://schemas.microsoft.com/office/powerpoint/2010/main" val="399744377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hlinkClick r:id="rId2"/>
              </a:rPr>
              <a:t>https://tcact.wxmap2.com</a:t>
            </a:r>
            <a:br>
              <a:rPr kumimoji="0" lang="en-US" sz="36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rPr>
              <a:t>time series</a:t>
            </a:r>
            <a:endParaRPr lang="en-US" dirty="0"/>
          </a:p>
        </p:txBody>
      </p:sp>
      <p:pic>
        <p:nvPicPr>
          <p:cNvPr id="4" name="Picture 3">
            <a:extLst>
              <a:ext uri="{FF2B5EF4-FFF2-40B4-BE49-F238E27FC236}">
                <a16:creationId xmlns:a16="http://schemas.microsoft.com/office/drawing/2014/main" id="{884AB3E7-6D6A-EC07-DDDB-36D964BD8E93}"/>
              </a:ext>
            </a:extLst>
          </p:cNvPr>
          <p:cNvPicPr>
            <a:picLocks noChangeAspect="1"/>
          </p:cNvPicPr>
          <p:nvPr/>
        </p:nvPicPr>
        <p:blipFill>
          <a:blip r:embed="rId3"/>
          <a:stretch>
            <a:fillRect/>
          </a:stretch>
        </p:blipFill>
        <p:spPr>
          <a:xfrm>
            <a:off x="660885" y="1041400"/>
            <a:ext cx="11683029" cy="8712200"/>
          </a:xfrm>
          <a:prstGeom prst="rect">
            <a:avLst/>
          </a:prstGeom>
        </p:spPr>
      </p:pic>
    </p:spTree>
    <p:extLst>
      <p:ext uri="{BB962C8B-B14F-4D97-AF65-F5344CB8AC3E}">
        <p14:creationId xmlns:p14="http://schemas.microsoft.com/office/powerpoint/2010/main" val="691194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1026" name="Picture 2">
            <a:extLst>
              <a:ext uri="{FF2B5EF4-FFF2-40B4-BE49-F238E27FC236}">
                <a16:creationId xmlns:a16="http://schemas.microsoft.com/office/drawing/2014/main" id="{CFF08678-C8B8-FE79-451C-39F1CCBB3D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051560"/>
            <a:ext cx="10131465" cy="7589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1F2507-A86E-E1CC-6B44-CA96B0DB8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D069431-4CF8-A5EF-5055-8FFC8CE4B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13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4098" name="Picture 2">
            <a:extLst>
              <a:ext uri="{FF2B5EF4-FFF2-40B4-BE49-F238E27FC236}">
                <a16:creationId xmlns:a16="http://schemas.microsoft.com/office/drawing/2014/main" id="{9C60CB94-2B5D-6D30-F746-E7E5A129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72D9AA3-34B1-D101-A831-7666BB77F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89960B4-ECDC-8CFC-8507-F9C4F9A31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EA14E48-4E81-854B-D90C-1448D0D74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AC35000-9EB8-81DD-78F7-83F32FACDF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dissolv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dissolve">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dissolve">
                                      <p:cBhvr>
                                        <p:cTn id="17" dur="500"/>
                                        <p:tgtEl>
                                          <p:spTgt spid="4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Effect transition="in" filter="dissolve">
                                      <p:cBhvr>
                                        <p:cTn id="22"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1048-413C-DB41-21D0-9EFC48A25D25}"/>
              </a:ext>
            </a:extLst>
          </p:cNvPr>
          <p:cNvSpPr>
            <a:spLocks noGrp="1"/>
          </p:cNvSpPr>
          <p:nvPr>
            <p:ph type="title"/>
          </p:nvPr>
        </p:nvSpPr>
        <p:spPr/>
        <p:txBody>
          <a:bodyPr/>
          <a:lstStyle/>
          <a:p>
            <a:r>
              <a:rPr lang="en-US" sz="4000" dirty="0"/>
              <a:t>18W.2019 – TS TAPAH</a:t>
            </a:r>
            <a:br>
              <a:rPr lang="en-US" sz="4000" dirty="0"/>
            </a:br>
            <a:r>
              <a:rPr lang="en-US" sz="2800" b="1" dirty="0">
                <a:latin typeface="Courier" pitchFamily="2" charset="0"/>
              </a:rPr>
              <a:t>w2-tc-dss-md2-anl.py –S 18w.19 -X</a:t>
            </a:r>
            <a:endParaRPr lang="en-US" sz="4000" b="1" dirty="0">
              <a:latin typeface="Courier" pitchFamily="2" charset="0"/>
            </a:endParaRPr>
          </a:p>
        </p:txBody>
      </p:sp>
      <p:pic>
        <p:nvPicPr>
          <p:cNvPr id="4" name="Picture 3">
            <a:extLst>
              <a:ext uri="{FF2B5EF4-FFF2-40B4-BE49-F238E27FC236}">
                <a16:creationId xmlns:a16="http://schemas.microsoft.com/office/drawing/2014/main" id="{2EC2147B-8F98-7735-1558-BAF3ED5BBB3B}"/>
              </a:ext>
            </a:extLst>
          </p:cNvPr>
          <p:cNvPicPr>
            <a:picLocks noChangeAspect="1"/>
          </p:cNvPicPr>
          <p:nvPr/>
        </p:nvPicPr>
        <p:blipFill>
          <a:blip r:embed="rId2"/>
          <a:stretch>
            <a:fillRect/>
          </a:stretch>
        </p:blipFill>
        <p:spPr>
          <a:xfrm>
            <a:off x="711200" y="1029368"/>
            <a:ext cx="11582400" cy="8686800"/>
          </a:xfrm>
          <a:prstGeom prst="rect">
            <a:avLst/>
          </a:prstGeom>
        </p:spPr>
      </p:pic>
      <p:sp>
        <p:nvSpPr>
          <p:cNvPr id="5" name="Title 1">
            <a:extLst>
              <a:ext uri="{FF2B5EF4-FFF2-40B4-BE49-F238E27FC236}">
                <a16:creationId xmlns:a16="http://schemas.microsoft.com/office/drawing/2014/main" id="{4A379C2B-43D9-8FB2-E123-3BFF52EBFE2A}"/>
              </a:ext>
            </a:extLst>
          </p:cNvPr>
          <p:cNvSpPr txBox="1">
            <a:spLocks/>
          </p:cNvSpPr>
          <p:nvPr/>
        </p:nvSpPr>
        <p:spPr bwMode="auto">
          <a:xfrm>
            <a:off x="711200" y="1029368"/>
            <a:ext cx="9474200" cy="1497932"/>
          </a:xfrm>
          <a:prstGeom prst="rect">
            <a:avLst/>
          </a:prstGeom>
          <a:solidFill>
            <a:srgbClr val="FCD900"/>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l"/>
            <a:r>
              <a:rPr lang="en-US" sz="4000" kern="0" dirty="0"/>
              <a:t>a </a:t>
            </a:r>
            <a:r>
              <a:rPr lang="en-US" sz="4000" kern="0" dirty="0" err="1"/>
              <a:t>pTC</a:t>
            </a:r>
            <a:r>
              <a:rPr lang="en-US" sz="4000" kern="0" dirty="0"/>
              <a:t> for 312 h before JTWC issued warnings (genesis)</a:t>
            </a:r>
          </a:p>
        </p:txBody>
      </p:sp>
    </p:spTree>
    <p:extLst>
      <p:ext uri="{BB962C8B-B14F-4D97-AF65-F5344CB8AC3E}">
        <p14:creationId xmlns:p14="http://schemas.microsoft.com/office/powerpoint/2010/main" val="3050601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2984-99FC-E4FE-34A0-630ECA16D7A8}"/>
              </a:ext>
            </a:extLst>
          </p:cNvPr>
          <p:cNvSpPr>
            <a:spLocks noGrp="1"/>
          </p:cNvSpPr>
          <p:nvPr>
            <p:ph type="title"/>
          </p:nvPr>
        </p:nvSpPr>
        <p:spPr/>
        <p:txBody>
          <a:bodyPr/>
          <a:lstStyle/>
          <a:p>
            <a:r>
              <a:rPr lang="en-US" dirty="0"/>
              <a:t>BT part of the </a:t>
            </a:r>
            <a:r>
              <a:rPr lang="en-US" dirty="0" err="1"/>
              <a:t>superBT</a:t>
            </a:r>
            <a:r>
              <a:rPr lang="en-US" dirty="0"/>
              <a:t>	</a:t>
            </a:r>
          </a:p>
        </p:txBody>
      </p:sp>
      <p:sp>
        <p:nvSpPr>
          <p:cNvPr id="3" name="Content Placeholder 2">
            <a:extLst>
              <a:ext uri="{FF2B5EF4-FFF2-40B4-BE49-F238E27FC236}">
                <a16:creationId xmlns:a16="http://schemas.microsoft.com/office/drawing/2014/main" id="{CFEF54FF-BD33-6044-C682-48ABB4D962CC}"/>
              </a:ext>
            </a:extLst>
          </p:cNvPr>
          <p:cNvSpPr>
            <a:spLocks noGrp="1"/>
          </p:cNvSpPr>
          <p:nvPr>
            <p:ph idx="1"/>
          </p:nvPr>
        </p:nvSpPr>
        <p:spPr>
          <a:xfrm>
            <a:off x="539750" y="1219200"/>
            <a:ext cx="11925300" cy="6705600"/>
          </a:xfrm>
        </p:spPr>
        <p:txBody>
          <a:bodyPr/>
          <a:lstStyle/>
          <a:p>
            <a:r>
              <a:rPr lang="en-US" sz="4400" dirty="0">
                <a:sym typeface="Wingdings" pitchFamily="2" charset="2"/>
              </a:rPr>
              <a:t>the </a:t>
            </a:r>
            <a:r>
              <a:rPr lang="en-US" sz="4400" b="1" i="1" dirty="0" err="1">
                <a:sym typeface="Wingdings" pitchFamily="2" charset="2"/>
              </a:rPr>
              <a:t>superBT</a:t>
            </a:r>
            <a:r>
              <a:rPr lang="en-US" sz="4400" dirty="0">
                <a:sym typeface="Wingdings" pitchFamily="2" charset="2"/>
              </a:rPr>
              <a:t> </a:t>
            </a:r>
            <a:r>
              <a:rPr lang="en-US" sz="4400" b="1" i="1" dirty="0">
                <a:sym typeface="Wingdings" pitchFamily="2" charset="2"/>
              </a:rPr>
              <a:t>converts</a:t>
            </a:r>
            <a:r>
              <a:rPr lang="en-US" sz="4400" dirty="0">
                <a:sym typeface="Wingdings" pitchFamily="2" charset="2"/>
              </a:rPr>
              <a:t> </a:t>
            </a:r>
            <a:r>
              <a:rPr lang="en-US" sz="4400" b="1" i="1" dirty="0">
                <a:sym typeface="Wingdings" pitchFamily="2" charset="2"/>
              </a:rPr>
              <a:t>all</a:t>
            </a:r>
            <a:r>
              <a:rPr lang="en-US" sz="4400" dirty="0">
                <a:sym typeface="Wingdings" pitchFamily="2" charset="2"/>
              </a:rPr>
              <a:t> the operational </a:t>
            </a:r>
            <a:r>
              <a:rPr lang="en-US" sz="4400" b="1" i="1" dirty="0">
                <a:sym typeface="Wingdings" pitchFamily="2" charset="2"/>
              </a:rPr>
              <a:t>TC data </a:t>
            </a:r>
            <a:r>
              <a:rPr lang="en-US" sz="4400" dirty="0">
                <a:sym typeface="Wingdings" pitchFamily="2" charset="2"/>
              </a:rPr>
              <a:t>into </a:t>
            </a:r>
            <a:r>
              <a:rPr lang="en-US" sz="4400" b="1" i="1" dirty="0">
                <a:sym typeface="Wingdings" pitchFamily="2" charset="2"/>
              </a:rPr>
              <a:t>.csv files </a:t>
            </a:r>
            <a:r>
              <a:rPr lang="en-US" sz="4400" dirty="0">
                <a:sym typeface="Wingdings" pitchFamily="2" charset="2"/>
              </a:rPr>
              <a:t>that drive all applications (python and pandas).</a:t>
            </a:r>
          </a:p>
          <a:p>
            <a:pPr lvl="1"/>
            <a:r>
              <a:rPr lang="en-US" sz="3600" dirty="0">
                <a:sym typeface="Wingdings" pitchFamily="2" charset="2"/>
              </a:rPr>
              <a:t>1947-2022</a:t>
            </a:r>
          </a:p>
          <a:p>
            <a:pPr lvl="1"/>
            <a:r>
              <a:rPr lang="en-US" sz="3600" dirty="0">
                <a:sym typeface="Wingdings" pitchFamily="2" charset="2"/>
              </a:rPr>
              <a:t>&lt; 1900 in the </a:t>
            </a:r>
            <a:r>
              <a:rPr lang="en-US" sz="3600" dirty="0" err="1">
                <a:sym typeface="Wingdings" pitchFamily="2" charset="2"/>
              </a:rPr>
              <a:t>atLANTic</a:t>
            </a:r>
            <a:endParaRPr lang="en-US" sz="3600" dirty="0">
              <a:sym typeface="Wingdings" pitchFamily="2" charset="2"/>
            </a:endParaRPr>
          </a:p>
          <a:p>
            <a:r>
              <a:rPr lang="en-US" sz="4400" dirty="0">
                <a:sym typeface="Wingdings" pitchFamily="2" charset="2"/>
              </a:rPr>
              <a:t>for </a:t>
            </a:r>
            <a:r>
              <a:rPr lang="en-US" sz="4400" b="1" i="1" dirty="0">
                <a:sym typeface="Wingdings" pitchFamily="2" charset="2"/>
              </a:rPr>
              <a:t>HURACAN applications </a:t>
            </a:r>
            <a:r>
              <a:rPr lang="en-US" sz="4400" dirty="0">
                <a:sym typeface="Wingdings" pitchFamily="2" charset="2"/>
              </a:rPr>
              <a:t>will look at:</a:t>
            </a:r>
          </a:p>
          <a:p>
            <a:pPr lvl="1"/>
            <a:r>
              <a:rPr lang="en-US" sz="3600" b="1">
                <a:sym typeface="Wingdings" pitchFamily="2" charset="2"/>
              </a:rPr>
              <a:t>TC activity</a:t>
            </a:r>
          </a:p>
          <a:p>
            <a:pPr lvl="1"/>
            <a:r>
              <a:rPr lang="en-US" sz="3600" b="1" i="1">
                <a:sym typeface="Wingdings" pitchFamily="2" charset="2"/>
              </a:rPr>
              <a:t>TC genesis </a:t>
            </a:r>
            <a:r>
              <a:rPr lang="en-US" sz="3600">
                <a:sym typeface="Wingdings" pitchFamily="2" charset="2"/>
              </a:rPr>
              <a:t>or </a:t>
            </a:r>
            <a:r>
              <a:rPr lang="en-US" sz="3600" b="1" i="1">
                <a:sym typeface="Wingdings" pitchFamily="2" charset="2"/>
              </a:rPr>
              <a:t>TC formation from a pTC</a:t>
            </a:r>
          </a:p>
          <a:p>
            <a:endParaRPr lang="en-US" dirty="0">
              <a:sym typeface="Wingdings" pitchFamily="2" charset="2"/>
            </a:endParaRPr>
          </a:p>
          <a:p>
            <a:pPr lvl="1"/>
            <a:endParaRPr lang="en-US" dirty="0">
              <a:sym typeface="Wingdings" pitchFamily="2" charset="2"/>
            </a:endParaRPr>
          </a:p>
          <a:p>
            <a:endParaRPr lang="en-US" dirty="0"/>
          </a:p>
          <a:p>
            <a:endParaRPr lang="en-US" dirty="0"/>
          </a:p>
        </p:txBody>
      </p:sp>
    </p:spTree>
    <p:extLst>
      <p:ext uri="{BB962C8B-B14F-4D97-AF65-F5344CB8AC3E}">
        <p14:creationId xmlns:p14="http://schemas.microsoft.com/office/powerpoint/2010/main" val="31762901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D6C5-838E-12D6-99FC-35E50BB6FCAC}"/>
              </a:ext>
            </a:extLst>
          </p:cNvPr>
          <p:cNvSpPr>
            <a:spLocks noGrp="1"/>
          </p:cNvSpPr>
          <p:nvPr>
            <p:ph type="title"/>
          </p:nvPr>
        </p:nvSpPr>
        <p:spPr/>
        <p:txBody>
          <a:bodyPr/>
          <a:lstStyle/>
          <a:p>
            <a:r>
              <a:rPr lang="en-US" dirty="0"/>
              <a:t>Best Track from the Operational Centers</a:t>
            </a:r>
          </a:p>
        </p:txBody>
      </p:sp>
      <p:pic>
        <p:nvPicPr>
          <p:cNvPr id="1026" name="Picture 2">
            <a:extLst>
              <a:ext uri="{FF2B5EF4-FFF2-40B4-BE49-F238E27FC236}">
                <a16:creationId xmlns:a16="http://schemas.microsoft.com/office/drawing/2014/main" id="{33577608-8189-FB8D-CFED-2722ABE90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69474"/>
            <a:ext cx="12979400" cy="873657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1D658940-7131-00D7-0DB2-D1ED3F70E367}"/>
              </a:ext>
            </a:extLst>
          </p:cNvPr>
          <p:cNvSpPr/>
          <p:nvPr/>
        </p:nvSpPr>
        <p:spPr bwMode="auto">
          <a:xfrm>
            <a:off x="6731000" y="2426233"/>
            <a:ext cx="5029200" cy="442674"/>
          </a:xfrm>
          <a:prstGeom prst="wedgeRoundRectCallout">
            <a:avLst>
              <a:gd name="adj1" fmla="val -13827"/>
              <a:gd name="adj2" fmla="val 193360"/>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000090"/>
                </a:solidFill>
                <a:latin typeface="Gill Sans MT" panose="020B0502020104020203" pitchFamily="34" charset="0"/>
              </a:rPr>
              <a:t>INVEST (91W) or </a:t>
            </a:r>
            <a:r>
              <a:rPr lang="en-US" sz="2000" b="1" dirty="0" err="1">
                <a:solidFill>
                  <a:srgbClr val="000090"/>
                </a:solidFill>
                <a:latin typeface="Gill Sans MT" panose="020B0502020104020203" pitchFamily="34" charset="0"/>
              </a:rPr>
              <a:t>pTC</a:t>
            </a:r>
            <a:r>
              <a:rPr lang="en-US" sz="1800" b="1" dirty="0">
                <a:solidFill>
                  <a:srgbClr val="000090"/>
                </a:solidFill>
                <a:latin typeface="Gill Sans MT" panose="020B0502020104020203" pitchFamily="34" charset="0"/>
              </a:rPr>
              <a:t> that </a:t>
            </a:r>
            <a:r>
              <a:rPr lang="en-US" sz="2000" b="1" dirty="0">
                <a:solidFill>
                  <a:srgbClr val="000090"/>
                </a:solidFill>
                <a:latin typeface="Gill Sans MT" panose="020B0502020104020203" pitchFamily="34" charset="0"/>
              </a:rPr>
              <a:t>is Subtropical</a:t>
            </a:r>
            <a:endParaRPr lang="en-US" sz="1800" b="1" dirty="0">
              <a:solidFill>
                <a:srgbClr val="000090"/>
              </a:solidFill>
              <a:latin typeface="Gill Sans MT" panose="020B0502020104020203" pitchFamily="34" charset="0"/>
            </a:endParaRPr>
          </a:p>
        </p:txBody>
      </p:sp>
      <p:sp>
        <p:nvSpPr>
          <p:cNvPr id="5" name="Rounded Rectangular Callout 4">
            <a:extLst>
              <a:ext uri="{FF2B5EF4-FFF2-40B4-BE49-F238E27FC236}">
                <a16:creationId xmlns:a16="http://schemas.microsoft.com/office/drawing/2014/main" id="{AC61701E-2364-36CD-B134-EB0A004FDA7F}"/>
              </a:ext>
            </a:extLst>
          </p:cNvPr>
          <p:cNvSpPr/>
          <p:nvPr/>
        </p:nvSpPr>
        <p:spPr bwMode="auto">
          <a:xfrm>
            <a:off x="7416800" y="5162690"/>
            <a:ext cx="5029200" cy="783193"/>
          </a:xfrm>
          <a:prstGeom prst="wedgeRoundRectCallout">
            <a:avLst>
              <a:gd name="adj1" fmla="val -15421"/>
              <a:gd name="adj2" fmla="val -152460"/>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solidFill>
                  <a:srgbClr val="000090"/>
                </a:solidFill>
                <a:latin typeface="Gill Sans MT" panose="020B0502020104020203" pitchFamily="34" charset="0"/>
              </a:rPr>
              <a:t>final warning on TC 21W – classified as XT or </a:t>
            </a:r>
            <a:r>
              <a:rPr lang="en-US" sz="2000" b="1" dirty="0" err="1">
                <a:solidFill>
                  <a:srgbClr val="000090"/>
                </a:solidFill>
                <a:latin typeface="Gill Sans MT" panose="020B0502020104020203" pitchFamily="34" charset="0"/>
              </a:rPr>
              <a:t>eXtra</a:t>
            </a:r>
            <a:r>
              <a:rPr lang="en-US" sz="2000" b="1" dirty="0">
                <a:solidFill>
                  <a:srgbClr val="000090"/>
                </a:solidFill>
                <a:latin typeface="Gill Sans MT" panose="020B0502020104020203" pitchFamily="34" charset="0"/>
              </a:rPr>
              <a:t> Tropical</a:t>
            </a:r>
          </a:p>
        </p:txBody>
      </p:sp>
      <p:sp>
        <p:nvSpPr>
          <p:cNvPr id="8" name="Rounded Rectangular Callout 7">
            <a:extLst>
              <a:ext uri="{FF2B5EF4-FFF2-40B4-BE49-F238E27FC236}">
                <a16:creationId xmlns:a16="http://schemas.microsoft.com/office/drawing/2014/main" id="{A10EC2A8-6AB3-CBAB-65B6-EAAFC4F097BF}"/>
              </a:ext>
            </a:extLst>
          </p:cNvPr>
          <p:cNvSpPr/>
          <p:nvPr/>
        </p:nvSpPr>
        <p:spPr bwMode="auto">
          <a:xfrm>
            <a:off x="3073400" y="6504247"/>
            <a:ext cx="5410200" cy="510778"/>
          </a:xfrm>
          <a:prstGeom prst="wedgeRoundRectCallout">
            <a:avLst>
              <a:gd name="adj1" fmla="val 21391"/>
              <a:gd name="adj2" fmla="val -41201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000090"/>
                </a:solidFill>
                <a:latin typeface="Gill Sans MT" panose="020B0502020104020203" pitchFamily="34" charset="0"/>
              </a:rPr>
              <a:t>warning on a TC with winds &lt; 35 kt</a:t>
            </a:r>
          </a:p>
        </p:txBody>
      </p:sp>
      <p:pic>
        <p:nvPicPr>
          <p:cNvPr id="7" name="Picture 6" descr="A person sitting at a desk with several computers&#10;&#10;Description automatically generated with low confidence">
            <a:extLst>
              <a:ext uri="{FF2B5EF4-FFF2-40B4-BE49-F238E27FC236}">
                <a16:creationId xmlns:a16="http://schemas.microsoft.com/office/drawing/2014/main" id="{42444DF1-1780-C930-7915-928094F4DD3A}"/>
              </a:ext>
            </a:extLst>
          </p:cNvPr>
          <p:cNvPicPr>
            <a:picLocks noChangeAspect="1"/>
          </p:cNvPicPr>
          <p:nvPr/>
        </p:nvPicPr>
        <p:blipFill>
          <a:blip r:embed="rId3"/>
          <a:stretch>
            <a:fillRect/>
          </a:stretch>
        </p:blipFill>
        <p:spPr>
          <a:xfrm>
            <a:off x="0" y="2426233"/>
            <a:ext cx="5042127" cy="3781595"/>
          </a:xfrm>
          <a:prstGeom prst="rect">
            <a:avLst/>
          </a:prstGeom>
        </p:spPr>
      </p:pic>
    </p:spTree>
    <p:extLst>
      <p:ext uri="{BB962C8B-B14F-4D97-AF65-F5344CB8AC3E}">
        <p14:creationId xmlns:p14="http://schemas.microsoft.com/office/powerpoint/2010/main" val="65994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bdeck</a:t>
            </a:r>
            <a:r>
              <a:rPr lang="en-US" sz="4000" dirty="0"/>
              <a:t>’ text file</a:t>
            </a:r>
            <a:br>
              <a:rPr lang="en-US" sz="4000" dirty="0"/>
            </a:br>
            <a:r>
              <a:rPr lang="en-US" sz="2800" b="1" dirty="0">
                <a:latin typeface="Courier" pitchFamily="2" charset="0"/>
              </a:rPr>
              <a:t>/braid1/</a:t>
            </a:r>
            <a:r>
              <a:rPr lang="en-US" sz="2800" b="1" dirty="0" err="1">
                <a:latin typeface="Courier" pitchFamily="2" charset="0"/>
              </a:rPr>
              <a:t>mfiorino</a:t>
            </a:r>
            <a:r>
              <a:rPr lang="en-US" sz="2800" b="1" dirty="0">
                <a:latin typeface="Courier" pitchFamily="2" charset="0"/>
              </a:rPr>
              <a:t>/w22/</a:t>
            </a:r>
            <a:r>
              <a:rPr lang="en-US" sz="2800" b="1" dirty="0" err="1">
                <a:latin typeface="Courier" pitchFamily="2" charset="0"/>
              </a:rPr>
              <a:t>dat</a:t>
            </a:r>
            <a:r>
              <a:rPr lang="en-US" sz="2800" b="1" dirty="0">
                <a:latin typeface="Courier" pitchFamily="2" charset="0"/>
              </a:rPr>
              <a:t>/</a:t>
            </a:r>
            <a:r>
              <a:rPr lang="en-US" sz="2800" b="1" dirty="0" err="1">
                <a:latin typeface="Courier" pitchFamily="2" charset="0"/>
              </a:rPr>
              <a:t>tc</a:t>
            </a:r>
            <a:r>
              <a:rPr lang="en-US" sz="2800" b="1" dirty="0">
                <a:latin typeface="Courier" pitchFamily="2" charset="0"/>
              </a:rPr>
              <a:t>/</a:t>
            </a:r>
            <a:r>
              <a:rPr lang="en-US" sz="2800" b="1" dirty="0" err="1">
                <a:latin typeface="Courier" pitchFamily="2" charset="0"/>
              </a:rPr>
              <a:t>bdeck</a:t>
            </a:r>
            <a:r>
              <a:rPr lang="en-US" sz="2800" b="1" dirty="0">
                <a:latin typeface="Courier" pitchFamily="2" charset="0"/>
              </a:rPr>
              <a:t>/</a:t>
            </a:r>
            <a:r>
              <a:rPr lang="en-US" sz="2800" b="1" dirty="0" err="1">
                <a:latin typeface="Courier" pitchFamily="2" charset="0"/>
              </a:rPr>
              <a:t>jtwc</a:t>
            </a:r>
            <a:r>
              <a:rPr lang="en-US" sz="2800" b="1" dirty="0">
                <a:latin typeface="Courier" pitchFamily="2" charset="0"/>
              </a:rPr>
              <a:t>/bwp162022.dat</a:t>
            </a:r>
            <a:endParaRPr lang="en-US" b="1" dirty="0">
              <a:latin typeface="Courier" pitchFamily="2" charset="0"/>
            </a:endParaRPr>
          </a:p>
        </p:txBody>
      </p:sp>
      <p:pic>
        <p:nvPicPr>
          <p:cNvPr id="4" name="Picture 3">
            <a:extLst>
              <a:ext uri="{FF2B5EF4-FFF2-40B4-BE49-F238E27FC236}">
                <a16:creationId xmlns:a16="http://schemas.microsoft.com/office/drawing/2014/main" id="{2BF9A80D-C98B-2B7F-31E6-2144BBD130B4}"/>
              </a:ext>
            </a:extLst>
          </p:cNvPr>
          <p:cNvPicPr>
            <a:picLocks noChangeAspect="1"/>
          </p:cNvPicPr>
          <p:nvPr/>
        </p:nvPicPr>
        <p:blipFill>
          <a:blip r:embed="rId2"/>
          <a:stretch>
            <a:fillRect/>
          </a:stretch>
        </p:blipFill>
        <p:spPr>
          <a:xfrm>
            <a:off x="1168400" y="1041400"/>
            <a:ext cx="10891310" cy="7569200"/>
          </a:xfrm>
          <a:prstGeom prst="rect">
            <a:avLst/>
          </a:prstGeom>
        </p:spPr>
      </p:pic>
      <p:sp>
        <p:nvSpPr>
          <p:cNvPr id="7" name="Title 1">
            <a:extLst>
              <a:ext uri="{FF2B5EF4-FFF2-40B4-BE49-F238E27FC236}">
                <a16:creationId xmlns:a16="http://schemas.microsoft.com/office/drawing/2014/main" id="{9222E37A-5986-8E2D-0048-ECDFAB9EEBB3}"/>
              </a:ext>
            </a:extLst>
          </p:cNvPr>
          <p:cNvSpPr txBox="1">
            <a:spLocks/>
          </p:cNvSpPr>
          <p:nvPr/>
        </p:nvSpPr>
        <p:spPr bwMode="auto">
          <a:xfrm>
            <a:off x="-1494" y="4724400"/>
            <a:ext cx="13006294" cy="5029200"/>
          </a:xfrm>
          <a:prstGeom prst="rect">
            <a:avLst/>
          </a:prstGeom>
          <a:solidFill>
            <a:srgbClr val="FCD900"/>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4000" kern="0" dirty="0"/>
              <a:t>	</a:t>
            </a:r>
            <a:r>
              <a:rPr lang="en-US" kern="0" dirty="0"/>
              <a:t>ATCF format – .csv 29 columns (~WMO standard)</a:t>
            </a:r>
            <a:endParaRPr lang="en-US" sz="4000" kern="0" dirty="0"/>
          </a:p>
          <a:p>
            <a:pPr marL="457200" indent="-457200" algn="l">
              <a:buFont typeface="Arial" panose="020B0604020202020204" pitchFamily="34" charset="0"/>
              <a:buChar char="•"/>
            </a:pPr>
            <a:r>
              <a:rPr lang="en-US" sz="3200" kern="0" dirty="0"/>
              <a:t>storm id, date-time, </a:t>
            </a:r>
          </a:p>
          <a:p>
            <a:pPr marL="457200" indent="-457200" algn="l">
              <a:buFont typeface="Arial" panose="020B0604020202020204" pitchFamily="34" charset="0"/>
              <a:buChar char="•"/>
            </a:pPr>
            <a:r>
              <a:rPr lang="en-US" sz="3200" kern="0" dirty="0"/>
              <a:t>position: </a:t>
            </a:r>
            <a:r>
              <a:rPr lang="en-US" sz="3200" kern="0" dirty="0" err="1"/>
              <a:t>lat</a:t>
            </a:r>
            <a:r>
              <a:rPr lang="en-US" sz="3200" kern="0" dirty="0"/>
              <a:t>, </a:t>
            </a:r>
            <a:r>
              <a:rPr lang="en-US" sz="3200" kern="0" dirty="0" err="1"/>
              <a:t>lon</a:t>
            </a:r>
            <a:r>
              <a:rPr lang="en-US" sz="3200" kern="0" dirty="0"/>
              <a:t>,</a:t>
            </a:r>
          </a:p>
          <a:p>
            <a:pPr marL="457200" indent="-457200" algn="l">
              <a:buFont typeface="Arial" panose="020B0604020202020204" pitchFamily="34" charset="0"/>
              <a:buChar char="•"/>
            </a:pPr>
            <a:r>
              <a:rPr lang="en-US" sz="3200" kern="0" dirty="0"/>
              <a:t>intensity: Vmax, </a:t>
            </a:r>
            <a:r>
              <a:rPr lang="en-US" sz="3200" kern="0" dirty="0" err="1"/>
              <a:t>pmin</a:t>
            </a:r>
            <a:r>
              <a:rPr lang="en-US" sz="3200" kern="0" dirty="0"/>
              <a:t>, </a:t>
            </a:r>
          </a:p>
          <a:p>
            <a:pPr marL="457200" indent="-457200" algn="l">
              <a:buFont typeface="Arial" panose="020B0604020202020204" pitchFamily="34" charset="0"/>
              <a:buChar char="•"/>
            </a:pPr>
            <a:r>
              <a:rPr lang="en-US" sz="3200" kern="0" dirty="0"/>
              <a:t>classification: SD/SS/LO/DB/TD/</a:t>
            </a:r>
            <a:r>
              <a:rPr lang="en-US" sz="3600" b="1" i="1" kern="0" dirty="0"/>
              <a:t>MD</a:t>
            </a:r>
            <a:r>
              <a:rPr lang="en-US" sz="3200" kern="0" dirty="0"/>
              <a:t>/TS/TY/STY</a:t>
            </a:r>
          </a:p>
          <a:p>
            <a:pPr marL="457200" indent="-457200" algn="l">
              <a:buFont typeface="Arial" panose="020B0604020202020204" pitchFamily="34" charset="0"/>
              <a:buChar char="•"/>
            </a:pPr>
            <a:r>
              <a:rPr lang="en-US" sz="3200" kern="0" dirty="0"/>
              <a:t>34/50/65 kt wind radii</a:t>
            </a:r>
          </a:p>
          <a:p>
            <a:pPr marL="457200" indent="-457200" algn="l">
              <a:buFont typeface="Arial" panose="020B0604020202020204" pitchFamily="34" charset="0"/>
              <a:buChar char="•"/>
            </a:pPr>
            <a:r>
              <a:rPr lang="en-US" sz="3200" kern="0" dirty="0"/>
              <a:t>POCI, ROCI (Pressure and Radius of Outermost Closed Isobar)</a:t>
            </a:r>
          </a:p>
          <a:p>
            <a:pPr marL="457200" indent="-457200" algn="l">
              <a:buFont typeface="Arial" panose="020B0604020202020204" pitchFamily="34" charset="0"/>
              <a:buChar char="•"/>
            </a:pPr>
            <a:r>
              <a:rPr lang="en-US" sz="3200" kern="0" dirty="0"/>
              <a:t>eye diameter, </a:t>
            </a:r>
            <a:r>
              <a:rPr lang="en-US" sz="3200" kern="0" dirty="0" err="1"/>
              <a:t>Rmax</a:t>
            </a:r>
            <a:r>
              <a:rPr lang="en-US" sz="3200" kern="0" dirty="0"/>
              <a:t>, name</a:t>
            </a:r>
          </a:p>
          <a:p>
            <a:pPr marL="457200" indent="-457200" algn="l">
              <a:buFont typeface="Arial" panose="020B0604020202020204" pitchFamily="34" charset="0"/>
              <a:buChar char="•"/>
            </a:pPr>
            <a:r>
              <a:rPr lang="en-US" sz="3200" kern="0" dirty="0"/>
              <a:t>depth code: S/M/D</a:t>
            </a:r>
          </a:p>
          <a:p>
            <a:pPr algn="l"/>
            <a:r>
              <a:rPr lang="en-US" sz="4000" kern="0" dirty="0"/>
              <a:t>	</a:t>
            </a:r>
            <a:endParaRPr lang="en-US" sz="5400" kern="0" dirty="0"/>
          </a:p>
        </p:txBody>
      </p:sp>
    </p:spTree>
    <p:extLst>
      <p:ext uri="{BB962C8B-B14F-4D97-AF65-F5344CB8AC3E}">
        <p14:creationId xmlns:p14="http://schemas.microsoft.com/office/powerpoint/2010/main" val="205562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5.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0">
          <a:solidFill>
            <a:srgbClr val="FF0000"/>
          </a:solidFill>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31750">
          <a:solidFill>
            <a:srgbClr val="FF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100950</TotalTime>
  <Pages>0</Pages>
  <Words>2698</Words>
  <Characters>0</Characters>
  <Application>Microsoft Macintosh PowerPoint</Application>
  <PresentationFormat>Custom</PresentationFormat>
  <Lines>0</Lines>
  <Paragraphs>322</Paragraphs>
  <Slides>55</Slides>
  <Notes>0</Notes>
  <HiddenSlides>9</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Calibri</vt:lpstr>
      <vt:lpstr>Courier</vt:lpstr>
      <vt:lpstr>Gill Sans</vt:lpstr>
      <vt:lpstr>Gill Sans MT</vt:lpstr>
      <vt:lpstr>Lucida Grande</vt:lpstr>
      <vt:lpstr>1_Title &amp; Bullets</vt:lpstr>
      <vt:lpstr>2_Title &amp; Bullets</vt:lpstr>
      <vt:lpstr>3_Title &amp; Bullets</vt:lpstr>
      <vt:lpstr>Met Office PowerPoint Template</vt:lpstr>
      <vt:lpstr>テーマ1</vt:lpstr>
      <vt:lpstr>   A ‘superBT’ for TC Research and Forecasting  Mike Fiorino Commander, United States Navy (retired) B.S. (’75 PSU), M.S. (’78 PSU), Ph.D. (’87 NPS) all in Meteorology mfiorino@gmu.edu  George Mason University VA University of Colorado Boulder CO   Earth System Research Laboratory, Boulder CO National Hurricane Center, Miami FL Joint Typhoon Warning Center, Pearl Harbor HI PCMDI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         </vt:lpstr>
      <vt:lpstr>Mike Fiorino TC Bio – TCNWP</vt:lpstr>
      <vt:lpstr>Overview key takeaways</vt:lpstr>
      <vt:lpstr>…at the outset…</vt:lpstr>
      <vt:lpstr>BT part of the superBT </vt:lpstr>
      <vt:lpstr>18W.2019 – TS TAPAH w2-tc-dss-md2-anl.py –S 18w.19 -X</vt:lpstr>
      <vt:lpstr>BT part of the superBT </vt:lpstr>
      <vt:lpstr>Best Track from the Operational Centers</vt:lpstr>
      <vt:lpstr>16W.2022 NANMODAL ‘bdeck’ text file /braid1/mfiorino/w22/dat/tc/bdeck/jtwc/bwp162022.dat</vt:lpstr>
      <vt:lpstr>16W.2022 NANMODAL ‘adeck’ /braid1/mfiorino/w22/dat/tc/bdeck/jtwc/awp162022.dat</vt:lpstr>
      <vt:lpstr>bdeck &amp; adeck converted to ‘mdeck’ or merged deck</vt:lpstr>
      <vt:lpstr>16W.2022 NANMODAL mdeck w2-tc-dss-md2-anl.py –S 16w.22</vt:lpstr>
      <vt:lpstr>16W.2022 NANMODAL mdeck w2-tc-dss-md2-anl.py –S 16w.22</vt:lpstr>
      <vt:lpstr>16W.2022 SuperTyphoon NANMODAL w2-tc-dss-md2-anl.py –S 16w.22 –X</vt:lpstr>
      <vt:lpstr>WPAC 2022 summary w2-tc-dss-md2-anl.py –S w.22 -s</vt:lpstr>
      <vt:lpstr>WPAC 2007-2022 (15 y) Seasonal Formation Rate (#TC/#pTCs) &amp; time to genesis (from pTC TC)</vt:lpstr>
      <vt:lpstr>LANT 2007-2022 (15 y) Seasonal Formation Rate (#TC/#pTCs) &amp; time to genesis (from pTC TC)</vt:lpstr>
      <vt:lpstr>Summary in NHEM basins formation rate (%) &amp; days to genesis (d)</vt:lpstr>
      <vt:lpstr>Summary of pTCTC</vt:lpstr>
      <vt:lpstr>some words of wisdom…</vt:lpstr>
      <vt:lpstr>NWP – hurricane IAN https://tctrkveri.wxmap2.com</vt:lpstr>
      <vt:lpstr>NWP – hurricane IAN verification – mean position error (PE)</vt:lpstr>
      <vt:lpstr>NWP – WPAC &amp; LANT 2022 verification – mean position error (PE)</vt:lpstr>
      <vt:lpstr>NWP PoD – Probability of Detection WPAC 2022</vt:lpstr>
      <vt:lpstr>NWP metrics 2022</vt:lpstr>
      <vt:lpstr>PowerPoint Presentation</vt:lpstr>
      <vt:lpstr>ERA-40 TC detection v tropical wind score SHEM v NHEM ; tau=0 v tau=72 h</vt:lpstr>
      <vt:lpstr>NHEM ERA5 PoD at tau=0 and 72 h</vt:lpstr>
      <vt:lpstr>SHEM ERA5 PoD at tau=0 and 72 h</vt:lpstr>
      <vt:lpstr>SHEM ERA5 v JTWC mean 72-h PE</vt:lpstr>
      <vt:lpstr>WPAC ERA5 v JTWC mean 72-h PE</vt:lpstr>
      <vt:lpstr>LANT ERA5 v NHC mean 72-h PE</vt:lpstr>
      <vt:lpstr>HWRF v ECMWF v GFS 2007-2020 % improve (lower) mean PE relative to GFS as a baseline</vt:lpstr>
      <vt:lpstr>ECMWF v ERA5 v GFS 2007-2019 % improve (lower) mean PE relative to GFS as a baseline</vt:lpstr>
      <vt:lpstr>Precipitation Data Sets</vt:lpstr>
      <vt:lpstr>2007 global average precip</vt:lpstr>
      <vt:lpstr>2022 global average precip</vt:lpstr>
      <vt:lpstr>Dev v NonDev pTCs</vt:lpstr>
      <vt:lpstr>r=500 km area average – LANT</vt:lpstr>
      <vt:lpstr>r=500 km area average – WPAC/SHEM</vt:lpstr>
      <vt:lpstr>ERA5 dynamics – 850-200 hPa Shear</vt:lpstr>
      <vt:lpstr>ERA5 – Model Vmax</vt:lpstr>
      <vt:lpstr>Dev v NonDev TCs</vt:lpstr>
      <vt:lpstr>Takeaways</vt:lpstr>
      <vt:lpstr>Next steps…</vt:lpstr>
      <vt:lpstr>Acknowledgements</vt:lpstr>
      <vt:lpstr>PowerPoint Presentation</vt:lpstr>
      <vt:lpstr>Change gears – pTCs to TC activity</vt:lpstr>
      <vt:lpstr>https://tcact.wxmap2.com spectograph</vt:lpstr>
      <vt:lpstr>TC activity metrics</vt:lpstr>
      <vt:lpstr>Global TC activity variability –  depends on accuracy of best track done by humans</vt:lpstr>
      <vt:lpstr>https://tcact.wxmap2.com maps</vt:lpstr>
      <vt:lpstr>https://tcact.wxmap2.com time series</vt:lpstr>
      <vt:lpstr>https://tcact.wxmap2.com</vt:lpstr>
      <vt:lpstr>https://tcact.wxmap2.com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Mike Fiorino</cp:lastModifiedBy>
  <cp:revision>769</cp:revision>
  <cp:lastPrinted>2018-05-09T21:47:28Z</cp:lastPrinted>
  <dcterms:modified xsi:type="dcterms:W3CDTF">2023-03-25T16:00:55Z</dcterms:modified>
</cp:coreProperties>
</file>